
<file path=[Content_Types].xml><?xml version="1.0" encoding="utf-8"?>
<Types xmlns="http://schemas.openxmlformats.org/package/2006/content-types">
  <Default Extension="xml" ContentType="application/xml"/>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64"/>
  </p:notesMasterIdLst>
  <p:sldIdLst>
    <p:sldId id="256" r:id="rId2"/>
    <p:sldId id="529" r:id="rId3"/>
    <p:sldId id="530" r:id="rId4"/>
    <p:sldId id="483" r:id="rId5"/>
    <p:sldId id="485" r:id="rId6"/>
    <p:sldId id="486" r:id="rId7"/>
    <p:sldId id="487" r:id="rId8"/>
    <p:sldId id="488" r:id="rId9"/>
    <p:sldId id="489" r:id="rId10"/>
    <p:sldId id="490" r:id="rId11"/>
    <p:sldId id="491" r:id="rId12"/>
    <p:sldId id="492" r:id="rId13"/>
    <p:sldId id="493" r:id="rId14"/>
    <p:sldId id="494" r:id="rId15"/>
    <p:sldId id="495" r:id="rId16"/>
    <p:sldId id="496" r:id="rId17"/>
    <p:sldId id="497" r:id="rId18"/>
    <p:sldId id="498" r:id="rId19"/>
    <p:sldId id="499" r:id="rId20"/>
    <p:sldId id="500" r:id="rId21"/>
    <p:sldId id="501" r:id="rId22"/>
    <p:sldId id="502" r:id="rId23"/>
    <p:sldId id="503" r:id="rId24"/>
    <p:sldId id="504" r:id="rId25"/>
    <p:sldId id="505" r:id="rId26"/>
    <p:sldId id="506" r:id="rId27"/>
    <p:sldId id="507" r:id="rId28"/>
    <p:sldId id="579" r:id="rId29"/>
    <p:sldId id="508" r:id="rId30"/>
    <p:sldId id="509" r:id="rId31"/>
    <p:sldId id="510" r:id="rId32"/>
    <p:sldId id="511" r:id="rId33"/>
    <p:sldId id="512" r:id="rId34"/>
    <p:sldId id="514" r:id="rId35"/>
    <p:sldId id="518" r:id="rId36"/>
    <p:sldId id="519" r:id="rId37"/>
    <p:sldId id="520" r:id="rId38"/>
    <p:sldId id="521" r:id="rId39"/>
    <p:sldId id="522" r:id="rId40"/>
    <p:sldId id="523" r:id="rId41"/>
    <p:sldId id="524" r:id="rId42"/>
    <p:sldId id="525" r:id="rId43"/>
    <p:sldId id="526" r:id="rId44"/>
    <p:sldId id="580" r:id="rId45"/>
    <p:sldId id="527" r:id="rId46"/>
    <p:sldId id="528" r:id="rId47"/>
    <p:sldId id="373" r:id="rId48"/>
    <p:sldId id="566" r:id="rId49"/>
    <p:sldId id="573" r:id="rId50"/>
    <p:sldId id="584" r:id="rId51"/>
    <p:sldId id="581" r:id="rId52"/>
    <p:sldId id="582" r:id="rId53"/>
    <p:sldId id="585" r:id="rId54"/>
    <p:sldId id="590" r:id="rId55"/>
    <p:sldId id="591" r:id="rId56"/>
    <p:sldId id="583" r:id="rId57"/>
    <p:sldId id="587" r:id="rId58"/>
    <p:sldId id="379" r:id="rId59"/>
    <p:sldId id="404" r:id="rId60"/>
    <p:sldId id="383" r:id="rId61"/>
    <p:sldId id="384" r:id="rId62"/>
    <p:sldId id="385" r:id="rId63"/>
    <p:sldId id="386" r:id="rId64"/>
    <p:sldId id="387" r:id="rId65"/>
    <p:sldId id="388" r:id="rId66"/>
    <p:sldId id="389" r:id="rId67"/>
    <p:sldId id="390" r:id="rId68"/>
    <p:sldId id="391" r:id="rId69"/>
    <p:sldId id="392" r:id="rId70"/>
    <p:sldId id="393" r:id="rId71"/>
    <p:sldId id="394" r:id="rId72"/>
    <p:sldId id="395" r:id="rId73"/>
    <p:sldId id="396" r:id="rId74"/>
    <p:sldId id="397" r:id="rId75"/>
    <p:sldId id="398" r:id="rId76"/>
    <p:sldId id="453" r:id="rId77"/>
    <p:sldId id="454" r:id="rId78"/>
    <p:sldId id="475" r:id="rId79"/>
    <p:sldId id="559" r:id="rId80"/>
    <p:sldId id="374" r:id="rId81"/>
    <p:sldId id="455" r:id="rId82"/>
    <p:sldId id="456" r:id="rId83"/>
    <p:sldId id="457" r:id="rId84"/>
    <p:sldId id="458" r:id="rId85"/>
    <p:sldId id="459" r:id="rId86"/>
    <p:sldId id="460" r:id="rId87"/>
    <p:sldId id="463" r:id="rId88"/>
    <p:sldId id="462" r:id="rId89"/>
    <p:sldId id="461" r:id="rId90"/>
    <p:sldId id="481" r:id="rId91"/>
    <p:sldId id="375" r:id="rId92"/>
    <p:sldId id="464" r:id="rId93"/>
    <p:sldId id="466" r:id="rId94"/>
    <p:sldId id="467" r:id="rId95"/>
    <p:sldId id="468" r:id="rId96"/>
    <p:sldId id="469" r:id="rId97"/>
    <p:sldId id="470" r:id="rId98"/>
    <p:sldId id="476" r:id="rId99"/>
    <p:sldId id="480" r:id="rId100"/>
    <p:sldId id="376" r:id="rId101"/>
    <p:sldId id="568" r:id="rId102"/>
    <p:sldId id="536" r:id="rId103"/>
    <p:sldId id="538" r:id="rId104"/>
    <p:sldId id="539" r:id="rId105"/>
    <p:sldId id="540" r:id="rId106"/>
    <p:sldId id="592" r:id="rId107"/>
    <p:sldId id="562" r:id="rId108"/>
    <p:sldId id="563" r:id="rId109"/>
    <p:sldId id="377" r:id="rId110"/>
    <p:sldId id="477" r:id="rId111"/>
    <p:sldId id="478" r:id="rId112"/>
    <p:sldId id="479" r:id="rId113"/>
    <p:sldId id="472" r:id="rId114"/>
    <p:sldId id="599" r:id="rId115"/>
    <p:sldId id="473" r:id="rId116"/>
    <p:sldId id="542" r:id="rId117"/>
    <p:sldId id="544" r:id="rId118"/>
    <p:sldId id="545" r:id="rId119"/>
    <p:sldId id="594" r:id="rId120"/>
    <p:sldId id="595" r:id="rId121"/>
    <p:sldId id="546" r:id="rId122"/>
    <p:sldId id="547" r:id="rId123"/>
    <p:sldId id="593" r:id="rId124"/>
    <p:sldId id="598" r:id="rId125"/>
    <p:sldId id="548" r:id="rId126"/>
    <p:sldId id="549" r:id="rId127"/>
    <p:sldId id="550" r:id="rId128"/>
    <p:sldId id="551" r:id="rId129"/>
    <p:sldId id="554" r:id="rId130"/>
    <p:sldId id="557" r:id="rId131"/>
    <p:sldId id="567" r:id="rId132"/>
    <p:sldId id="558" r:id="rId133"/>
    <p:sldId id="560" r:id="rId134"/>
    <p:sldId id="561" r:id="rId135"/>
    <p:sldId id="564" r:id="rId136"/>
    <p:sldId id="597" r:id="rId137"/>
    <p:sldId id="378" r:id="rId138"/>
    <p:sldId id="482" r:id="rId139"/>
    <p:sldId id="531" r:id="rId140"/>
    <p:sldId id="565" r:id="rId141"/>
    <p:sldId id="399" r:id="rId142"/>
    <p:sldId id="534" r:id="rId143"/>
    <p:sldId id="569" r:id="rId144"/>
    <p:sldId id="596" r:id="rId145"/>
    <p:sldId id="588" r:id="rId146"/>
    <p:sldId id="400" r:id="rId147"/>
    <p:sldId id="555" r:id="rId148"/>
    <p:sldId id="556" r:id="rId149"/>
    <p:sldId id="401" r:id="rId150"/>
    <p:sldId id="532" r:id="rId151"/>
    <p:sldId id="533" r:id="rId152"/>
    <p:sldId id="589" r:id="rId153"/>
    <p:sldId id="402" r:id="rId154"/>
    <p:sldId id="574" r:id="rId155"/>
    <p:sldId id="575" r:id="rId156"/>
    <p:sldId id="576" r:id="rId157"/>
    <p:sldId id="577" r:id="rId158"/>
    <p:sldId id="337" r:id="rId159"/>
    <p:sldId id="572" r:id="rId160"/>
    <p:sldId id="421" r:id="rId161"/>
    <p:sldId id="578" r:id="rId162"/>
    <p:sldId id="428" r:id="rId16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90" d="100"/>
          <a:sy n="90" d="100"/>
        </p:scale>
        <p:origin x="-1632" y="-9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42" Type="http://schemas.openxmlformats.org/officeDocument/2006/relationships/slide" Target="slides/slide141.xml"/><Relationship Id="rId143" Type="http://schemas.openxmlformats.org/officeDocument/2006/relationships/slide" Target="slides/slide142.xml"/><Relationship Id="rId144" Type="http://schemas.openxmlformats.org/officeDocument/2006/relationships/slide" Target="slides/slide143.xml"/><Relationship Id="rId145" Type="http://schemas.openxmlformats.org/officeDocument/2006/relationships/slide" Target="slides/slide144.xml"/><Relationship Id="rId146" Type="http://schemas.openxmlformats.org/officeDocument/2006/relationships/slide" Target="slides/slide145.xml"/><Relationship Id="rId147" Type="http://schemas.openxmlformats.org/officeDocument/2006/relationships/slide" Target="slides/slide146.xml"/><Relationship Id="rId148" Type="http://schemas.openxmlformats.org/officeDocument/2006/relationships/slide" Target="slides/slide147.xml"/><Relationship Id="rId149" Type="http://schemas.openxmlformats.org/officeDocument/2006/relationships/slide" Target="slides/slide14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150" Type="http://schemas.openxmlformats.org/officeDocument/2006/relationships/slide" Target="slides/slide149.xml"/><Relationship Id="rId151" Type="http://schemas.openxmlformats.org/officeDocument/2006/relationships/slide" Target="slides/slide150.xml"/><Relationship Id="rId152" Type="http://schemas.openxmlformats.org/officeDocument/2006/relationships/slide" Target="slides/slide15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53" Type="http://schemas.openxmlformats.org/officeDocument/2006/relationships/slide" Target="slides/slide152.xml"/><Relationship Id="rId154" Type="http://schemas.openxmlformats.org/officeDocument/2006/relationships/slide" Target="slides/slide153.xml"/><Relationship Id="rId155" Type="http://schemas.openxmlformats.org/officeDocument/2006/relationships/slide" Target="slides/slide154.xml"/><Relationship Id="rId156" Type="http://schemas.openxmlformats.org/officeDocument/2006/relationships/slide" Target="slides/slide155.xml"/><Relationship Id="rId157" Type="http://schemas.openxmlformats.org/officeDocument/2006/relationships/slide" Target="slides/slide156.xml"/><Relationship Id="rId158" Type="http://schemas.openxmlformats.org/officeDocument/2006/relationships/slide" Target="slides/slide157.xml"/><Relationship Id="rId159" Type="http://schemas.openxmlformats.org/officeDocument/2006/relationships/slide" Target="slides/slide15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slide" Target="slides/slide124.xml"/><Relationship Id="rId126" Type="http://schemas.openxmlformats.org/officeDocument/2006/relationships/slide" Target="slides/slide125.xml"/><Relationship Id="rId127" Type="http://schemas.openxmlformats.org/officeDocument/2006/relationships/slide" Target="slides/slide126.xml"/><Relationship Id="rId128" Type="http://schemas.openxmlformats.org/officeDocument/2006/relationships/slide" Target="slides/slide127.xml"/><Relationship Id="rId129" Type="http://schemas.openxmlformats.org/officeDocument/2006/relationships/slide" Target="slides/slide128.xml"/><Relationship Id="rId160" Type="http://schemas.openxmlformats.org/officeDocument/2006/relationships/slide" Target="slides/slide159.xml"/><Relationship Id="rId161" Type="http://schemas.openxmlformats.org/officeDocument/2006/relationships/slide" Target="slides/slide160.xml"/><Relationship Id="rId162" Type="http://schemas.openxmlformats.org/officeDocument/2006/relationships/slide" Target="slides/slide16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63" Type="http://schemas.openxmlformats.org/officeDocument/2006/relationships/slide" Target="slides/slide162.xml"/><Relationship Id="rId164" Type="http://schemas.openxmlformats.org/officeDocument/2006/relationships/notesMaster" Target="notesMasters/notesMaster1.xml"/><Relationship Id="rId165" Type="http://schemas.openxmlformats.org/officeDocument/2006/relationships/printerSettings" Target="printerSettings/printerSettings1.bin"/><Relationship Id="rId166" Type="http://schemas.openxmlformats.org/officeDocument/2006/relationships/presProps" Target="presProps.xml"/><Relationship Id="rId167" Type="http://schemas.openxmlformats.org/officeDocument/2006/relationships/viewProps" Target="viewProps.xml"/><Relationship Id="rId168" Type="http://schemas.openxmlformats.org/officeDocument/2006/relationships/theme" Target="theme/theme1.xml"/><Relationship Id="rId169" Type="http://schemas.openxmlformats.org/officeDocument/2006/relationships/tableStyles" Target="tableStyles.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30" Type="http://schemas.openxmlformats.org/officeDocument/2006/relationships/slide" Target="slides/slide129.xml"/><Relationship Id="rId131" Type="http://schemas.openxmlformats.org/officeDocument/2006/relationships/slide" Target="slides/slide130.xml"/><Relationship Id="rId132" Type="http://schemas.openxmlformats.org/officeDocument/2006/relationships/slide" Target="slides/slide131.xml"/><Relationship Id="rId133" Type="http://schemas.openxmlformats.org/officeDocument/2006/relationships/slide" Target="slides/slide132.xml"/><Relationship Id="rId134" Type="http://schemas.openxmlformats.org/officeDocument/2006/relationships/slide" Target="slides/slide133.xml"/><Relationship Id="rId135" Type="http://schemas.openxmlformats.org/officeDocument/2006/relationships/slide" Target="slides/slide134.xml"/><Relationship Id="rId136" Type="http://schemas.openxmlformats.org/officeDocument/2006/relationships/slide" Target="slides/slide135.xml"/><Relationship Id="rId137" Type="http://schemas.openxmlformats.org/officeDocument/2006/relationships/slide" Target="slides/slide136.xml"/><Relationship Id="rId138" Type="http://schemas.openxmlformats.org/officeDocument/2006/relationships/slide" Target="slides/slide137.xml"/><Relationship Id="rId139" Type="http://schemas.openxmlformats.org/officeDocument/2006/relationships/slide" Target="slides/slide13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100" Type="http://schemas.openxmlformats.org/officeDocument/2006/relationships/slide" Target="slides/slide99.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40" Type="http://schemas.openxmlformats.org/officeDocument/2006/relationships/slide" Target="slides/slide139.xml"/><Relationship Id="rId141" Type="http://schemas.openxmlformats.org/officeDocument/2006/relationships/slide" Target="slides/slide1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C0044A7-4E27-9C40-8FC3-37B80D722B07}" type="datetimeFigureOut">
              <a:rPr lang="en-US" smtClean="0"/>
              <a:t>9/17/15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AAE7AD0-E2CD-5B48-8365-369B81821792}" type="slidenum">
              <a:rPr lang="en-US" smtClean="0"/>
              <a:t>‹#›</a:t>
            </a:fld>
            <a:endParaRPr lang="en-US"/>
          </a:p>
        </p:txBody>
      </p:sp>
    </p:spTree>
    <p:extLst>
      <p:ext uri="{BB962C8B-B14F-4D97-AF65-F5344CB8AC3E}">
        <p14:creationId xmlns:p14="http://schemas.microsoft.com/office/powerpoint/2010/main" val="3545023122"/>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0F45AC-9404-ED47-B1EB-93656A8D4B2B}" type="slidenum">
              <a:rPr lang="en-US" smtClean="0"/>
              <a:t>14</a:t>
            </a:fld>
            <a:endParaRPr lang="en-US"/>
          </a:p>
        </p:txBody>
      </p:sp>
    </p:spTree>
    <p:extLst>
      <p:ext uri="{BB962C8B-B14F-4D97-AF65-F5344CB8AC3E}">
        <p14:creationId xmlns:p14="http://schemas.microsoft.com/office/powerpoint/2010/main" val="33145341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a:noFill/>
          <a:ln w="12700">
            <a:solidFill>
              <a:prstClr val="black"/>
            </a:solidFill>
          </a:ln>
        </p:spPr>
      </p:sp>
      <p:sp>
        <p:nvSpPr>
          <p:cNvPr id="3" name="Notes Placeholder 2"/>
          <p:cNvSpPr>
            <a:spLocks noGrp="1"/>
          </p:cNvSpPr>
          <p:nvPr>
            <p:ph type="body" idx="1"/>
          </p:nvPr>
        </p:nvSpPr>
        <p:spPr/>
        <p:txBody>
          <a:bodyPr/>
          <a:lstStyle/>
          <a:p>
            <a:r>
              <a:rPr lang="en-US" dirty="0" smtClean="0"/>
              <a:t>Rather</a:t>
            </a:r>
            <a:r>
              <a:rPr lang="en-US" baseline="0" dirty="0" smtClean="0"/>
              <a:t> than concentrating solely on improving static and dynamic security testing on the way release, it’s just important to take advantage of the recent substantial advances in open source application-centric monitoring, event </a:t>
            </a:r>
            <a:r>
              <a:rPr lang="en-US" baseline="0" dirty="0" err="1" smtClean="0"/>
              <a:t>aggretaion</a:t>
            </a:r>
            <a:r>
              <a:rPr lang="en-US" baseline="0" dirty="0" smtClean="0"/>
              <a:t>, and </a:t>
            </a:r>
            <a:r>
              <a:rPr lang="en-US" baseline="0" dirty="0" err="1" smtClean="0"/>
              <a:t>anomlay</a:t>
            </a:r>
            <a:r>
              <a:rPr lang="en-US" baseline="0" dirty="0" smtClean="0"/>
              <a:t> detection tin production to deploy more intelligently </a:t>
            </a:r>
            <a:r>
              <a:rPr lang="en-US" baseline="0" dirty="0" err="1" smtClean="0"/>
              <a:t>andn</a:t>
            </a:r>
            <a:r>
              <a:rPr lang="en-US" baseline="0" dirty="0" smtClean="0"/>
              <a:t> and create </a:t>
            </a:r>
            <a:r>
              <a:rPr lang="en-US" baseline="0" dirty="0" err="1" smtClean="0"/>
              <a:t>continous</a:t>
            </a:r>
            <a:r>
              <a:rPr lang="en-US" baseline="0" dirty="0" smtClean="0"/>
              <a:t> adaptive security feedback cycle. </a:t>
            </a:r>
          </a:p>
          <a:p>
            <a:endParaRPr lang="en-US" baseline="0" dirty="0" smtClean="0"/>
          </a:p>
          <a:p>
            <a:endParaRPr lang="en-US" baseline="0" dirty="0" smtClean="0"/>
          </a:p>
        </p:txBody>
      </p:sp>
      <p:sp>
        <p:nvSpPr>
          <p:cNvPr id="4" name="Slide Number Placeholder 3"/>
          <p:cNvSpPr>
            <a:spLocks noGrp="1"/>
          </p:cNvSpPr>
          <p:nvPr>
            <p:ph type="sldNum" idx="10"/>
          </p:nvPr>
        </p:nvSpPr>
        <p:spPr/>
        <p:txBody>
          <a:bodyPr/>
          <a:lstStyle/>
          <a:p>
            <a:pPr algn="r"/>
            <a:fld id="{AF2C862F-8D03-4D30-8A41-BDF3EF28AA6F}" type="slidenum">
              <a:rPr lang="en-US" sz="1400" smtClean="0">
                <a:latin typeface="Times New Roman"/>
              </a:rPr>
              <a:t>66</a:t>
            </a:fld>
            <a:endParaRPr lang="en-US"/>
          </a:p>
        </p:txBody>
      </p:sp>
    </p:spTree>
    <p:extLst>
      <p:ext uri="{BB962C8B-B14F-4D97-AF65-F5344CB8AC3E}">
        <p14:creationId xmlns:p14="http://schemas.microsoft.com/office/powerpoint/2010/main" val="1415749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a:noFill/>
          <a:ln w="12700">
            <a:solidFill>
              <a:prstClr val="black"/>
            </a:solidFill>
          </a:ln>
        </p:spPr>
      </p:sp>
      <p:sp>
        <p:nvSpPr>
          <p:cNvPr id="3" name="Notes Placeholder 2"/>
          <p:cNvSpPr>
            <a:spLocks noGrp="1"/>
          </p:cNvSpPr>
          <p:nvPr>
            <p:ph type="body" idx="1"/>
          </p:nvPr>
        </p:nvSpPr>
        <p:spPr/>
        <p:txBody>
          <a:bodyPr/>
          <a:lstStyle/>
          <a:p>
            <a:r>
              <a:rPr lang="en-US" baseline="0" dirty="0" smtClean="0"/>
              <a:t>We also need on work on improving key fundamental good practices that are too often neglected in the spirit of the checklist manifesto, triggering a code review tool such Gerrit or </a:t>
            </a:r>
            <a:r>
              <a:rPr lang="en-US" baseline="0" dirty="0" err="1" smtClean="0"/>
              <a:t>Gitlab</a:t>
            </a:r>
            <a:r>
              <a:rPr lang="en-US" baseline="0" dirty="0" smtClean="0"/>
              <a:t> to ensure a peer looks at all commits. Or benefiting from hands-on paired programming to improve quality and </a:t>
            </a:r>
            <a:r>
              <a:rPr lang="en-US" baseline="0" dirty="0" err="1" smtClean="0"/>
              <a:t>secuiryt</a:t>
            </a:r>
            <a:r>
              <a:rPr lang="en-US" baseline="0" dirty="0" smtClean="0"/>
              <a:t>, share knowledge and transfer </a:t>
            </a:r>
            <a:r>
              <a:rPr lang="en-US" baseline="0" dirty="0" err="1" smtClean="0"/>
              <a:t>skiils</a:t>
            </a:r>
            <a:r>
              <a:rPr lang="en-US" baseline="0" dirty="0" smtClean="0"/>
              <a:t>.</a:t>
            </a:r>
            <a:endParaRPr lang="en-US" dirty="0"/>
          </a:p>
        </p:txBody>
      </p:sp>
      <p:sp>
        <p:nvSpPr>
          <p:cNvPr id="4" name="Slide Number Placeholder 3"/>
          <p:cNvSpPr>
            <a:spLocks noGrp="1"/>
          </p:cNvSpPr>
          <p:nvPr>
            <p:ph type="sldNum" idx="10"/>
          </p:nvPr>
        </p:nvSpPr>
        <p:spPr/>
        <p:txBody>
          <a:bodyPr/>
          <a:lstStyle/>
          <a:p>
            <a:pPr algn="r"/>
            <a:fld id="{AF2C862F-8D03-4D30-8A41-BDF3EF28AA6F}" type="slidenum">
              <a:rPr lang="en-US" sz="1400" smtClean="0">
                <a:latin typeface="Times New Roman"/>
              </a:rPr>
              <a:t>67</a:t>
            </a:fld>
            <a:endParaRPr lang="en-US"/>
          </a:p>
        </p:txBody>
      </p:sp>
    </p:spTree>
    <p:extLst>
      <p:ext uri="{BB962C8B-B14F-4D97-AF65-F5344CB8AC3E}">
        <p14:creationId xmlns:p14="http://schemas.microsoft.com/office/powerpoint/2010/main" val="29387248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a:noFill/>
          <a:ln w="12700">
            <a:solidFill>
              <a:prstClr val="black"/>
            </a:solidFill>
          </a:ln>
        </p:spPr>
      </p:sp>
      <p:sp>
        <p:nvSpPr>
          <p:cNvPr id="3" name="Notes Placeholder 2"/>
          <p:cNvSpPr>
            <a:spLocks noGrp="1"/>
          </p:cNvSpPr>
          <p:nvPr>
            <p:ph type="body" idx="1"/>
          </p:nvPr>
        </p:nvSpPr>
        <p:spPr/>
        <p:txBody>
          <a:bodyPr/>
          <a:lstStyle/>
          <a:p>
            <a:r>
              <a:rPr lang="en-US" dirty="0" smtClean="0"/>
              <a:t>Similar to having</a:t>
            </a:r>
            <a:r>
              <a:rPr lang="en-US" baseline="0" dirty="0" smtClean="0"/>
              <a:t> to </a:t>
            </a:r>
            <a:r>
              <a:rPr lang="en-US" dirty="0" smtClean="0"/>
              <a:t>get beyond fighting fires in operations, we also</a:t>
            </a:r>
            <a:r>
              <a:rPr lang="en-US" baseline="0" dirty="0" smtClean="0"/>
              <a:t> need to move beyond bashing bugs in </a:t>
            </a:r>
            <a:r>
              <a:rPr lang="en-US" baseline="0" dirty="0" err="1" smtClean="0"/>
              <a:t>dev</a:t>
            </a:r>
            <a:r>
              <a:rPr lang="en-US" dirty="0" smtClean="0"/>
              <a:t> to make real progress in security,</a:t>
            </a:r>
            <a:r>
              <a:rPr lang="en-US" baseline="0" dirty="0" smtClean="0"/>
              <a:t> grappling with</a:t>
            </a:r>
            <a:r>
              <a:rPr lang="en-US" dirty="0" smtClean="0"/>
              <a:t> the more systematic</a:t>
            </a:r>
            <a:r>
              <a:rPr lang="en-US" baseline="0" dirty="0" smtClean="0"/>
              <a:t> flaws in our systems design and application </a:t>
            </a:r>
            <a:r>
              <a:rPr lang="en-US" baseline="0" dirty="0" err="1" smtClean="0"/>
              <a:t>achitecture</a:t>
            </a:r>
            <a:r>
              <a:rPr lang="en-US" baseline="0" dirty="0" smtClean="0"/>
              <a:t>, and strategic perspective to pinpoint and provide safeguards.</a:t>
            </a:r>
            <a:endParaRPr lang="en-US" dirty="0"/>
          </a:p>
        </p:txBody>
      </p:sp>
      <p:sp>
        <p:nvSpPr>
          <p:cNvPr id="4" name="Slide Number Placeholder 3"/>
          <p:cNvSpPr>
            <a:spLocks noGrp="1"/>
          </p:cNvSpPr>
          <p:nvPr>
            <p:ph type="sldNum" idx="10"/>
          </p:nvPr>
        </p:nvSpPr>
        <p:spPr/>
        <p:txBody>
          <a:bodyPr/>
          <a:lstStyle/>
          <a:p>
            <a:pPr algn="r"/>
            <a:fld id="{AF2C862F-8D03-4D30-8A41-BDF3EF28AA6F}" type="slidenum">
              <a:rPr lang="en-US" sz="1400" smtClean="0">
                <a:latin typeface="Times New Roman"/>
              </a:rPr>
              <a:t>68</a:t>
            </a:fld>
            <a:endParaRPr lang="en-US"/>
          </a:p>
        </p:txBody>
      </p:sp>
    </p:spTree>
    <p:extLst>
      <p:ext uri="{BB962C8B-B14F-4D97-AF65-F5344CB8AC3E}">
        <p14:creationId xmlns:p14="http://schemas.microsoft.com/office/powerpoint/2010/main" val="29527417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a:prstGeom prst="rect">
            <a:avLst/>
          </a:prstGeom>
          <a:noFill/>
          <a:ln w="12700">
            <a:solidFill>
              <a:prstClr val="black"/>
            </a:solidFill>
          </a:ln>
        </p:spPr>
      </p:sp>
      <p:sp>
        <p:nvSpPr>
          <p:cNvPr id="3" name="Notes Placeholder 2"/>
          <p:cNvSpPr>
            <a:spLocks noGrp="1"/>
          </p:cNvSpPr>
          <p:nvPr>
            <p:ph type="body" idx="1"/>
          </p:nvPr>
        </p:nvSpPr>
        <p:spPr/>
        <p:txBody>
          <a:bodyPr/>
          <a:lstStyle/>
          <a:p>
            <a:r>
              <a:rPr lang="en-US" dirty="0" smtClean="0"/>
              <a:t>We</a:t>
            </a:r>
            <a:r>
              <a:rPr lang="en-US" baseline="0" dirty="0" smtClean="0"/>
              <a:t> should also appreciate how much the security of our stack depends on the security culture of the broader development communities we are involved with. For example, we know there’s a vast difference in the degree to which different open source CMS </a:t>
            </a:r>
            <a:r>
              <a:rPr lang="en-US" baseline="0" dirty="0" err="1" smtClean="0"/>
              <a:t>communites</a:t>
            </a:r>
            <a:r>
              <a:rPr lang="en-US" baseline="0" dirty="0" smtClean="0"/>
              <a:t>  take responsibility through mechanisms such a dedicated security teams for ensuring the security of their platforms and fostering  a sense of responsibility. </a:t>
            </a:r>
            <a:endParaRPr lang="en-US" dirty="0"/>
          </a:p>
        </p:txBody>
      </p:sp>
      <p:sp>
        <p:nvSpPr>
          <p:cNvPr id="4" name="Slide Number Placeholder 3"/>
          <p:cNvSpPr>
            <a:spLocks noGrp="1"/>
          </p:cNvSpPr>
          <p:nvPr>
            <p:ph type="sldNum" idx="10"/>
          </p:nvPr>
        </p:nvSpPr>
        <p:spPr/>
        <p:txBody>
          <a:bodyPr/>
          <a:lstStyle/>
          <a:p>
            <a:pPr algn="r"/>
            <a:fld id="{AF2C862F-8D03-4D30-8A41-BDF3EF28AA6F}" type="slidenum">
              <a:rPr lang="en-US" sz="1400" smtClean="0">
                <a:latin typeface="Times New Roman"/>
              </a:rPr>
              <a:t>69</a:t>
            </a:fld>
            <a:endParaRPr lang="en-US"/>
          </a:p>
        </p:txBody>
      </p:sp>
    </p:spTree>
    <p:extLst>
      <p:ext uri="{BB962C8B-B14F-4D97-AF65-F5344CB8AC3E}">
        <p14:creationId xmlns:p14="http://schemas.microsoft.com/office/powerpoint/2010/main" val="42502637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a:noFill/>
          <a:ln w="12700">
            <a:solidFill>
              <a:prstClr val="black"/>
            </a:solidFill>
          </a:ln>
        </p:spPr>
      </p:sp>
      <p:sp>
        <p:nvSpPr>
          <p:cNvPr id="3" name="Notes Placeholder 2"/>
          <p:cNvSpPr>
            <a:spLocks noGrp="1"/>
          </p:cNvSpPr>
          <p:nvPr>
            <p:ph type="body" idx="1"/>
          </p:nvPr>
        </p:nvSpPr>
        <p:spPr/>
        <p:txBody>
          <a:bodyPr/>
          <a:lstStyle/>
          <a:p>
            <a:r>
              <a:rPr lang="en-US" baseline="0" dirty="0" smtClean="0"/>
              <a:t>Carefully evaluating the security standards and practices of our third-party open source and commercial software vendors is also </a:t>
            </a:r>
            <a:r>
              <a:rPr lang="en-US" baseline="0" dirty="0" err="1" smtClean="0"/>
              <a:t>importnatn</a:t>
            </a:r>
            <a:r>
              <a:rPr lang="en-US" baseline="0" dirty="0" smtClean="0"/>
              <a:t> in making </a:t>
            </a:r>
            <a:r>
              <a:rPr lang="en-US" baseline="0" dirty="0" err="1" smtClean="0"/>
              <a:t>devops</a:t>
            </a:r>
            <a:r>
              <a:rPr lang="en-US" baseline="0" dirty="0" smtClean="0"/>
              <a:t> secure, assessing the short and long term security impact of our dependencies on certain </a:t>
            </a:r>
            <a:r>
              <a:rPr lang="en-US" baseline="0" dirty="0" err="1" smtClean="0"/>
              <a:t>javascript</a:t>
            </a:r>
            <a:r>
              <a:rPr lang="en-US" baseline="0" dirty="0" smtClean="0"/>
              <a:t> frameworks as we evaluate the other qualities and </a:t>
            </a:r>
            <a:r>
              <a:rPr lang="en-US" baseline="0" dirty="0" err="1" smtClean="0"/>
              <a:t>capabilites</a:t>
            </a:r>
            <a:r>
              <a:rPr lang="en-US" baseline="0" dirty="0" smtClean="0"/>
              <a:t> of these platforms.    </a:t>
            </a:r>
            <a:endParaRPr lang="en-US" dirty="0"/>
          </a:p>
        </p:txBody>
      </p:sp>
      <p:sp>
        <p:nvSpPr>
          <p:cNvPr id="4" name="Slide Number Placeholder 3"/>
          <p:cNvSpPr>
            <a:spLocks noGrp="1"/>
          </p:cNvSpPr>
          <p:nvPr>
            <p:ph type="sldNum" idx="10"/>
          </p:nvPr>
        </p:nvSpPr>
        <p:spPr/>
        <p:txBody>
          <a:bodyPr/>
          <a:lstStyle/>
          <a:p>
            <a:pPr algn="r"/>
            <a:fld id="{AF2C862F-8D03-4D30-8A41-BDF3EF28AA6F}" type="slidenum">
              <a:rPr lang="en-US" sz="1400" smtClean="0">
                <a:latin typeface="Times New Roman"/>
              </a:rPr>
              <a:t>70</a:t>
            </a:fld>
            <a:endParaRPr lang="en-US"/>
          </a:p>
        </p:txBody>
      </p:sp>
    </p:spTree>
    <p:extLst>
      <p:ext uri="{BB962C8B-B14F-4D97-AF65-F5344CB8AC3E}">
        <p14:creationId xmlns:p14="http://schemas.microsoft.com/office/powerpoint/2010/main" val="36216585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a:noFill/>
          <a:ln w="12700">
            <a:solidFill>
              <a:prstClr val="black"/>
            </a:solidFill>
          </a:ln>
        </p:spPr>
      </p:sp>
      <p:sp>
        <p:nvSpPr>
          <p:cNvPr id="3" name="Notes Placeholder 2"/>
          <p:cNvSpPr>
            <a:spLocks noGrp="1"/>
          </p:cNvSpPr>
          <p:nvPr>
            <p:ph type="body" idx="1"/>
          </p:nvPr>
        </p:nvSpPr>
        <p:spPr/>
        <p:txBody>
          <a:bodyPr/>
          <a:lstStyle/>
          <a:p>
            <a:r>
              <a:rPr lang="en-US" dirty="0" smtClean="0"/>
              <a:t>Although</a:t>
            </a:r>
            <a:r>
              <a:rPr lang="en-US" baseline="0" dirty="0" smtClean="0"/>
              <a:t> highly elaborate and detailed and somewhat rigid standards like ITI may seem, antithetical to </a:t>
            </a:r>
            <a:r>
              <a:rPr lang="en-US" baseline="0" dirty="0" err="1" smtClean="0"/>
              <a:t>devops</a:t>
            </a:r>
            <a:r>
              <a:rPr lang="en-US" baseline="0" dirty="0" smtClean="0"/>
              <a:t> and agile, we may have to confirm to them any way and so it can be extremely beneficial to appreciate the shared </a:t>
            </a:r>
            <a:r>
              <a:rPr lang="en-US" baseline="0" dirty="0" err="1" smtClean="0"/>
              <a:t>contenttarion</a:t>
            </a:r>
            <a:r>
              <a:rPr lang="en-US" baseline="0" dirty="0" smtClean="0"/>
              <a:t> on </a:t>
            </a:r>
            <a:r>
              <a:rPr lang="en-US" baseline="0" dirty="0" err="1" smtClean="0"/>
              <a:t>devops</a:t>
            </a:r>
            <a:r>
              <a:rPr lang="en-US" baseline="0" dirty="0" smtClean="0"/>
              <a:t> and frameworks like CMMI on </a:t>
            </a:r>
            <a:r>
              <a:rPr lang="en-US" baseline="0" dirty="0" err="1" smtClean="0"/>
              <a:t>statistica</a:t>
            </a:r>
            <a:r>
              <a:rPr lang="en-US" baseline="0" dirty="0" smtClean="0"/>
              <a:t>, process </a:t>
            </a:r>
            <a:r>
              <a:rPr lang="en-US" baseline="0" dirty="0" err="1" smtClean="0"/>
              <a:t>repeatability,and</a:t>
            </a:r>
            <a:r>
              <a:rPr lang="en-US" baseline="0" dirty="0" smtClean="0"/>
              <a:t> </a:t>
            </a:r>
            <a:r>
              <a:rPr lang="en-US" baseline="0" dirty="0" err="1" smtClean="0"/>
              <a:t>procssing</a:t>
            </a:r>
            <a:r>
              <a:rPr lang="en-US" baseline="0" dirty="0" smtClean="0"/>
              <a:t> control and </a:t>
            </a:r>
            <a:r>
              <a:rPr lang="en-US" baseline="0" dirty="0" err="1" smtClean="0"/>
              <a:t>imporiment</a:t>
            </a:r>
            <a:r>
              <a:rPr lang="en-US" baseline="0" dirty="0" smtClean="0"/>
              <a:t>, using them as guideposts and validation tools.</a:t>
            </a:r>
            <a:endParaRPr lang="en-US" dirty="0"/>
          </a:p>
        </p:txBody>
      </p:sp>
      <p:sp>
        <p:nvSpPr>
          <p:cNvPr id="4" name="Slide Number Placeholder 3"/>
          <p:cNvSpPr>
            <a:spLocks noGrp="1"/>
          </p:cNvSpPr>
          <p:nvPr>
            <p:ph type="sldNum" idx="10"/>
          </p:nvPr>
        </p:nvSpPr>
        <p:spPr/>
        <p:txBody>
          <a:bodyPr/>
          <a:lstStyle/>
          <a:p>
            <a:pPr algn="r"/>
            <a:fld id="{AF2C862F-8D03-4D30-8A41-BDF3EF28AA6F}" type="slidenum">
              <a:rPr lang="en-US" sz="1400" smtClean="0">
                <a:latin typeface="Times New Roman"/>
              </a:rPr>
              <a:t>71</a:t>
            </a:fld>
            <a:endParaRPr lang="en-US"/>
          </a:p>
        </p:txBody>
      </p:sp>
    </p:spTree>
    <p:extLst>
      <p:ext uri="{BB962C8B-B14F-4D97-AF65-F5344CB8AC3E}">
        <p14:creationId xmlns:p14="http://schemas.microsoft.com/office/powerpoint/2010/main" val="40194987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a:noFill/>
          <a:ln w="12700">
            <a:solidFill>
              <a:prstClr val="black"/>
            </a:solidFill>
          </a:ln>
        </p:spPr>
      </p:sp>
      <p:sp>
        <p:nvSpPr>
          <p:cNvPr id="3" name="Notes Placeholder 2"/>
          <p:cNvSpPr>
            <a:spLocks noGrp="1"/>
          </p:cNvSpPr>
          <p:nvPr>
            <p:ph type="body" idx="1"/>
          </p:nvPr>
        </p:nvSpPr>
        <p:spPr/>
        <p:txBody>
          <a:bodyPr/>
          <a:lstStyle/>
          <a:p>
            <a:r>
              <a:rPr lang="en-US" dirty="0" smtClean="0"/>
              <a:t>Many</a:t>
            </a:r>
            <a:r>
              <a:rPr lang="en-US" baseline="0" dirty="0" smtClean="0"/>
              <a:t> security and IT management frameworks emphasize the importance of risk management. In </a:t>
            </a:r>
            <a:r>
              <a:rPr lang="en-US" baseline="0" dirty="0" err="1" smtClean="0"/>
              <a:t>devops</a:t>
            </a:r>
            <a:r>
              <a:rPr lang="en-US" baseline="0" dirty="0" smtClean="0"/>
              <a:t>, there are major benefits in security, as well as performance and </a:t>
            </a:r>
            <a:r>
              <a:rPr lang="en-US" baseline="0" dirty="0" err="1" smtClean="0"/>
              <a:t>manageablity</a:t>
            </a:r>
            <a:r>
              <a:rPr lang="en-US" baseline="0" dirty="0" smtClean="0"/>
              <a:t> by ensuring our infrastructure and processes are as lean, simple, and open as possible. If we deliver and communicate everything through APIs, we can focus on </a:t>
            </a:r>
            <a:r>
              <a:rPr lang="en-US" baseline="0" dirty="0" err="1" smtClean="0"/>
              <a:t>optimzing</a:t>
            </a:r>
            <a:r>
              <a:rPr lang="en-US" baseline="0" dirty="0" smtClean="0"/>
              <a:t> API consumption while minimizing exposure.</a:t>
            </a:r>
            <a:endParaRPr lang="en-US" dirty="0"/>
          </a:p>
        </p:txBody>
      </p:sp>
      <p:sp>
        <p:nvSpPr>
          <p:cNvPr id="4" name="Slide Number Placeholder 3"/>
          <p:cNvSpPr>
            <a:spLocks noGrp="1"/>
          </p:cNvSpPr>
          <p:nvPr>
            <p:ph type="sldNum" idx="10"/>
          </p:nvPr>
        </p:nvSpPr>
        <p:spPr/>
        <p:txBody>
          <a:bodyPr/>
          <a:lstStyle/>
          <a:p>
            <a:pPr algn="r"/>
            <a:fld id="{AF2C862F-8D03-4D30-8A41-BDF3EF28AA6F}" type="slidenum">
              <a:rPr lang="en-US" sz="1400" smtClean="0">
                <a:latin typeface="Times New Roman"/>
              </a:rPr>
              <a:t>72</a:t>
            </a:fld>
            <a:endParaRPr lang="en-US"/>
          </a:p>
        </p:txBody>
      </p:sp>
    </p:spTree>
    <p:extLst>
      <p:ext uri="{BB962C8B-B14F-4D97-AF65-F5344CB8AC3E}">
        <p14:creationId xmlns:p14="http://schemas.microsoft.com/office/powerpoint/2010/main" val="12252185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a:noFill/>
          <a:ln w="12700">
            <a:solidFill>
              <a:prstClr val="black"/>
            </a:solidFill>
          </a:ln>
        </p:spPr>
      </p:sp>
      <p:sp>
        <p:nvSpPr>
          <p:cNvPr id="3" name="Notes Placeholder 2"/>
          <p:cNvSpPr>
            <a:spLocks noGrp="1"/>
          </p:cNvSpPr>
          <p:nvPr>
            <p:ph type="body" idx="1"/>
          </p:nvPr>
        </p:nvSpPr>
        <p:spPr/>
        <p:txBody>
          <a:bodyPr/>
          <a:lstStyle/>
          <a:p>
            <a:r>
              <a:rPr lang="en-US" baseline="0" dirty="0" smtClean="0"/>
              <a:t>Besides keeping our stack lea, the  the </a:t>
            </a:r>
            <a:r>
              <a:rPr lang="en-US" baseline="0" dirty="0" err="1" smtClean="0"/>
              <a:t>devops</a:t>
            </a:r>
            <a:r>
              <a:rPr lang="en-US" baseline="0" dirty="0" smtClean="0"/>
              <a:t> and open source community can collectively limit by being more </a:t>
            </a:r>
            <a:r>
              <a:rPr lang="en-US" baseline="0" dirty="0" err="1" smtClean="0"/>
              <a:t>generaous</a:t>
            </a:r>
            <a:r>
              <a:rPr lang="en-US" baseline="0" dirty="0" smtClean="0"/>
              <a:t> with code, time and money, investing more in the benefits to </a:t>
            </a:r>
            <a:r>
              <a:rPr lang="en-US" baseline="0" dirty="0" err="1" smtClean="0"/>
              <a:t>acknowldete</a:t>
            </a:r>
            <a:r>
              <a:rPr lang="en-US" baseline="0" dirty="0" smtClean="0"/>
              <a:t> of </a:t>
            </a:r>
            <a:r>
              <a:rPr lang="en-US" baseline="0" dirty="0" err="1" smtClean="0"/>
              <a:t>negelcted</a:t>
            </a:r>
            <a:r>
              <a:rPr lang="en-US" baseline="0" dirty="0" smtClean="0"/>
              <a:t> projects, </a:t>
            </a:r>
            <a:r>
              <a:rPr lang="en-US" baseline="0" dirty="0" err="1" smtClean="0"/>
              <a:t>acknowlindg</a:t>
            </a:r>
            <a:r>
              <a:rPr lang="en-US" baseline="0" dirty="0" smtClean="0"/>
              <a:t> the value and costs and </a:t>
            </a:r>
            <a:r>
              <a:rPr lang="en-US" baseline="0" dirty="0" err="1" smtClean="0"/>
              <a:t>potentail</a:t>
            </a:r>
            <a:r>
              <a:rPr lang="en-US" baseline="0" dirty="0" smtClean="0"/>
              <a:t> risks of lurking and freeloading..</a:t>
            </a:r>
          </a:p>
        </p:txBody>
      </p:sp>
      <p:sp>
        <p:nvSpPr>
          <p:cNvPr id="4" name="Slide Number Placeholder 3"/>
          <p:cNvSpPr>
            <a:spLocks noGrp="1"/>
          </p:cNvSpPr>
          <p:nvPr>
            <p:ph type="sldNum" idx="10"/>
          </p:nvPr>
        </p:nvSpPr>
        <p:spPr/>
        <p:txBody>
          <a:bodyPr/>
          <a:lstStyle/>
          <a:p>
            <a:pPr algn="r"/>
            <a:fld id="{AF2C862F-8D03-4D30-8A41-BDF3EF28AA6F}" type="slidenum">
              <a:rPr lang="en-US" sz="1400" smtClean="0">
                <a:latin typeface="Times New Roman"/>
              </a:rPr>
              <a:t>73</a:t>
            </a:fld>
            <a:endParaRPr lang="en-US"/>
          </a:p>
        </p:txBody>
      </p:sp>
    </p:spTree>
    <p:extLst>
      <p:ext uri="{BB962C8B-B14F-4D97-AF65-F5344CB8AC3E}">
        <p14:creationId xmlns:p14="http://schemas.microsoft.com/office/powerpoint/2010/main" val="1414661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a:prstGeom prst="rect">
            <a:avLst/>
          </a:prstGeom>
          <a:noFill/>
          <a:ln w="12700">
            <a:solidFill>
              <a:prstClr val="black"/>
            </a:solidFill>
          </a:ln>
        </p:spPr>
      </p:sp>
      <p:sp>
        <p:nvSpPr>
          <p:cNvPr id="3" name="Notes Placeholder 2"/>
          <p:cNvSpPr>
            <a:spLocks noGrp="1"/>
          </p:cNvSpPr>
          <p:nvPr>
            <p:ph type="body" idx="1"/>
          </p:nvPr>
        </p:nvSpPr>
        <p:spPr/>
        <p:txBody>
          <a:bodyPr/>
          <a:lstStyle/>
          <a:p>
            <a:r>
              <a:rPr lang="en-US" baseline="0" dirty="0" smtClean="0"/>
              <a:t>Many hope we will be rescued from much security risk eventually through improved technology, modern </a:t>
            </a:r>
            <a:r>
              <a:rPr lang="en-US" baseline="0" dirty="0" err="1" smtClean="0"/>
              <a:t>languates</a:t>
            </a:r>
            <a:r>
              <a:rPr lang="en-US" baseline="0" dirty="0" smtClean="0"/>
              <a:t> such as Go, </a:t>
            </a:r>
            <a:r>
              <a:rPr lang="en-US" baseline="0" dirty="0" err="1" smtClean="0"/>
              <a:t>Elixr</a:t>
            </a:r>
            <a:r>
              <a:rPr lang="en-US" baseline="0" dirty="0" smtClean="0"/>
              <a:t>, and </a:t>
            </a:r>
            <a:r>
              <a:rPr lang="en-US" baseline="0" dirty="0" err="1" smtClean="0"/>
              <a:t>scala</a:t>
            </a:r>
            <a:r>
              <a:rPr lang="en-US" baseline="0" dirty="0" smtClean="0"/>
              <a:t> that do better jobs of managing and systematically abstracting away potential </a:t>
            </a:r>
            <a:r>
              <a:rPr lang="en-US" baseline="0" dirty="0" err="1" smtClean="0"/>
              <a:t>vulnerabilites</a:t>
            </a:r>
            <a:r>
              <a:rPr lang="en-US" baseline="0" dirty="0" smtClean="0"/>
              <a:t> and mitigating safeguards like multifactor </a:t>
            </a:r>
            <a:r>
              <a:rPr lang="en-US" baseline="0" dirty="0" err="1" smtClean="0"/>
              <a:t>auth</a:t>
            </a:r>
            <a:r>
              <a:rPr lang="en-US" baseline="0" dirty="0" smtClean="0"/>
              <a:t>, so that developers can be freed from needing as much security expertise.</a:t>
            </a:r>
            <a:endParaRPr lang="en-US" dirty="0"/>
          </a:p>
        </p:txBody>
      </p:sp>
      <p:sp>
        <p:nvSpPr>
          <p:cNvPr id="4" name="Slide Number Placeholder 3"/>
          <p:cNvSpPr>
            <a:spLocks noGrp="1"/>
          </p:cNvSpPr>
          <p:nvPr>
            <p:ph type="sldNum" idx="10"/>
          </p:nvPr>
        </p:nvSpPr>
        <p:spPr/>
        <p:txBody>
          <a:bodyPr/>
          <a:lstStyle/>
          <a:p>
            <a:pPr algn="r"/>
            <a:fld id="{AF2C862F-8D03-4D30-8A41-BDF3EF28AA6F}" type="slidenum">
              <a:rPr lang="en-US" sz="1400" smtClean="0">
                <a:latin typeface="Times New Roman"/>
              </a:rPr>
              <a:t>74</a:t>
            </a:fld>
            <a:endParaRPr lang="en-US"/>
          </a:p>
        </p:txBody>
      </p:sp>
    </p:spTree>
    <p:extLst>
      <p:ext uri="{BB962C8B-B14F-4D97-AF65-F5344CB8AC3E}">
        <p14:creationId xmlns:p14="http://schemas.microsoft.com/office/powerpoint/2010/main" val="336766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a:noFill/>
          <a:ln w="12700">
            <a:solidFill>
              <a:prstClr val="black"/>
            </a:solidFill>
          </a:ln>
        </p:spPr>
      </p:sp>
      <p:sp>
        <p:nvSpPr>
          <p:cNvPr id="3" name="Notes Placeholder 2"/>
          <p:cNvSpPr>
            <a:spLocks noGrp="1"/>
          </p:cNvSpPr>
          <p:nvPr>
            <p:ph type="body" idx="1"/>
          </p:nvPr>
        </p:nvSpPr>
        <p:spPr/>
        <p:txBody>
          <a:bodyPr/>
          <a:lstStyle/>
          <a:p>
            <a:r>
              <a:rPr lang="en-US" dirty="0" smtClean="0"/>
              <a:t>Finally, regardless of how we are</a:t>
            </a:r>
            <a:r>
              <a:rPr lang="en-US" baseline="0" dirty="0" smtClean="0"/>
              <a:t> able to improve security, we need much better ways of measuring where we’re and how much we’re improving. </a:t>
            </a:r>
            <a:r>
              <a:rPr lang="en-US" baseline="0" dirty="0" err="1" smtClean="0"/>
              <a:t>Meaninful</a:t>
            </a:r>
            <a:r>
              <a:rPr lang="en-US" baseline="0" dirty="0" smtClean="0"/>
              <a:t> security metrics and a balanced security scorecard tailored to our specific risk and requirements.</a:t>
            </a:r>
            <a:endParaRPr lang="en-US" dirty="0" smtClean="0"/>
          </a:p>
        </p:txBody>
      </p:sp>
      <p:sp>
        <p:nvSpPr>
          <p:cNvPr id="4" name="Slide Number Placeholder 3"/>
          <p:cNvSpPr>
            <a:spLocks noGrp="1"/>
          </p:cNvSpPr>
          <p:nvPr>
            <p:ph type="sldNum" idx="10"/>
          </p:nvPr>
        </p:nvSpPr>
        <p:spPr/>
        <p:txBody>
          <a:bodyPr/>
          <a:lstStyle/>
          <a:p>
            <a:pPr algn="r"/>
            <a:fld id="{AF2C862F-8D03-4D30-8A41-BDF3EF28AA6F}" type="slidenum">
              <a:rPr lang="en-US" sz="1400" smtClean="0">
                <a:latin typeface="Times New Roman"/>
              </a:rPr>
              <a:t>75</a:t>
            </a:fld>
            <a:endParaRPr lang="en-US"/>
          </a:p>
        </p:txBody>
      </p:sp>
    </p:spTree>
    <p:extLst>
      <p:ext uri="{BB962C8B-B14F-4D97-AF65-F5344CB8AC3E}">
        <p14:creationId xmlns:p14="http://schemas.microsoft.com/office/powerpoint/2010/main" val="2259161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a:noFill/>
          <a:ln w="12700">
            <a:solidFill>
              <a:prstClr val="black"/>
            </a:solidFill>
          </a:ln>
        </p:spPr>
      </p:sp>
      <p:sp>
        <p:nvSpPr>
          <p:cNvPr id="3" name="Notes Placeholder 2"/>
          <p:cNvSpPr>
            <a:spLocks noGrp="1"/>
          </p:cNvSpPr>
          <p:nvPr>
            <p:ph type="body" idx="1"/>
          </p:nvPr>
        </p:nvSpPr>
        <p:spPr/>
        <p:txBody>
          <a:bodyPr/>
          <a:lstStyle/>
          <a:p>
            <a:r>
              <a:rPr lang="en-US" dirty="0" smtClean="0"/>
              <a:t>As</a:t>
            </a:r>
            <a:r>
              <a:rPr lang="en-US" baseline="0" dirty="0" smtClean="0"/>
              <a:t> my sensationalistic title implies, I’d like to draw lessons for us </a:t>
            </a:r>
            <a:r>
              <a:rPr lang="en-US" baseline="0" dirty="0" err="1" smtClean="0"/>
              <a:t>Devops</a:t>
            </a:r>
            <a:r>
              <a:rPr lang="en-US" baseline="0" dirty="0" smtClean="0"/>
              <a:t> from the stagnant path of web and IT security and the underlying incidents depicted here and perhaps help determine why it contrasts so starkly to the positive trajectories of Moore’s law and application scalability and performance.</a:t>
            </a:r>
          </a:p>
          <a:p>
            <a:r>
              <a:rPr lang="en-US" baseline="0" dirty="0" smtClean="0"/>
              <a:t> </a:t>
            </a:r>
            <a:endParaRPr lang="en-US" dirty="0"/>
          </a:p>
        </p:txBody>
      </p:sp>
      <p:sp>
        <p:nvSpPr>
          <p:cNvPr id="4" name="Slide Number Placeholder 3"/>
          <p:cNvSpPr>
            <a:spLocks noGrp="1"/>
          </p:cNvSpPr>
          <p:nvPr>
            <p:ph type="sldNum" idx="10"/>
          </p:nvPr>
        </p:nvSpPr>
        <p:spPr/>
        <p:txBody>
          <a:bodyPr/>
          <a:lstStyle/>
          <a:p>
            <a:pPr algn="r"/>
            <a:fld id="{AF2C862F-8D03-4D30-8A41-BDF3EF28AA6F}" type="slidenum">
              <a:rPr lang="en-US" sz="1400" smtClean="0">
                <a:latin typeface="Times New Roman"/>
              </a:rPr>
              <a:t>58</a:t>
            </a:fld>
            <a:endParaRPr lang="en-US"/>
          </a:p>
        </p:txBody>
      </p:sp>
    </p:spTree>
    <p:extLst>
      <p:ext uri="{BB962C8B-B14F-4D97-AF65-F5344CB8AC3E}">
        <p14:creationId xmlns:p14="http://schemas.microsoft.com/office/powerpoint/2010/main" val="8039011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a:noFill/>
          <a:ln w="12700">
            <a:solidFill>
              <a:prstClr val="black"/>
            </a:solidFill>
          </a:ln>
        </p:spPr>
      </p:sp>
      <p:sp>
        <p:nvSpPr>
          <p:cNvPr id="3" name="Notes Placeholder 2"/>
          <p:cNvSpPr>
            <a:spLocks noGrp="1"/>
          </p:cNvSpPr>
          <p:nvPr>
            <p:ph type="body" idx="1"/>
          </p:nvPr>
        </p:nvSpPr>
        <p:spPr/>
        <p:txBody>
          <a:bodyPr/>
          <a:lstStyle/>
          <a:p>
            <a:r>
              <a:rPr lang="en-US" dirty="0" smtClean="0"/>
              <a:t>Like many of us, I’m</a:t>
            </a:r>
            <a:r>
              <a:rPr lang="en-US" baseline="0" dirty="0" smtClean="0"/>
              <a:t> excited by the potential for software defined security, containers and </a:t>
            </a:r>
            <a:r>
              <a:rPr lang="en-US" baseline="0" dirty="0" err="1" smtClean="0"/>
              <a:t>microsservices</a:t>
            </a:r>
            <a:r>
              <a:rPr lang="en-US" baseline="0" dirty="0" smtClean="0"/>
              <a:t> isolation, and collaboration among </a:t>
            </a:r>
            <a:r>
              <a:rPr lang="en-US" baseline="0" dirty="0" err="1" smtClean="0"/>
              <a:t>dev</a:t>
            </a:r>
            <a:r>
              <a:rPr lang="en-US" baseline="0" dirty="0" smtClean="0"/>
              <a:t>, ops, and sec people to provide us better control of and insight into application security, broader situational awareness, and the ability to respond more nimbly too security incidents.</a:t>
            </a:r>
            <a:endParaRPr lang="en-US" dirty="0"/>
          </a:p>
        </p:txBody>
      </p:sp>
      <p:sp>
        <p:nvSpPr>
          <p:cNvPr id="4" name="Slide Number Placeholder 3"/>
          <p:cNvSpPr>
            <a:spLocks noGrp="1"/>
          </p:cNvSpPr>
          <p:nvPr>
            <p:ph type="sldNum" idx="10"/>
          </p:nvPr>
        </p:nvSpPr>
        <p:spPr/>
        <p:txBody>
          <a:bodyPr/>
          <a:lstStyle/>
          <a:p>
            <a:pPr algn="r"/>
            <a:fld id="{AF2C862F-8D03-4D30-8A41-BDF3EF28AA6F}" type="slidenum">
              <a:rPr lang="en-US" sz="1400" smtClean="0">
                <a:latin typeface="Times New Roman"/>
              </a:rPr>
              <a:t>59</a:t>
            </a:fld>
            <a:endParaRPr lang="en-US"/>
          </a:p>
        </p:txBody>
      </p:sp>
    </p:spTree>
    <p:extLst>
      <p:ext uri="{BB962C8B-B14F-4D97-AF65-F5344CB8AC3E}">
        <p14:creationId xmlns:p14="http://schemas.microsoft.com/office/powerpoint/2010/main" val="27860997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a:noFill/>
          <a:ln w="12700">
            <a:solidFill>
              <a:prstClr val="black"/>
            </a:solidFill>
          </a:ln>
        </p:spPr>
      </p:sp>
      <p:sp>
        <p:nvSpPr>
          <p:cNvPr id="3" name="Notes Placeholder 2"/>
          <p:cNvSpPr>
            <a:spLocks noGrp="1"/>
          </p:cNvSpPr>
          <p:nvPr>
            <p:ph type="body" idx="1"/>
          </p:nvPr>
        </p:nvSpPr>
        <p:spPr/>
        <p:txBody>
          <a:bodyPr/>
          <a:lstStyle/>
          <a:p>
            <a:r>
              <a:rPr lang="en-US" dirty="0" smtClean="0"/>
              <a:t>Another</a:t>
            </a:r>
            <a:r>
              <a:rPr lang="en-US" baseline="0" dirty="0" smtClean="0"/>
              <a:t> concern is that while </a:t>
            </a:r>
            <a:r>
              <a:rPr lang="en-US" baseline="0" dirty="0" err="1" smtClean="0"/>
              <a:t>dev</a:t>
            </a:r>
            <a:r>
              <a:rPr lang="en-US" baseline="0" dirty="0" smtClean="0"/>
              <a:t> and ops have historically had friction and conflicting goals and perspectives, the security community is even more of a breed apart, with a focus on fear, narrow interests, and opaque processes and tools that often don’t integrate well with </a:t>
            </a:r>
            <a:r>
              <a:rPr lang="en-US" baseline="0" dirty="0" err="1" smtClean="0"/>
              <a:t>devops</a:t>
            </a:r>
            <a:r>
              <a:rPr lang="en-US" baseline="0" dirty="0" smtClean="0"/>
              <a:t>. </a:t>
            </a:r>
            <a:endParaRPr lang="en-US" dirty="0"/>
          </a:p>
        </p:txBody>
      </p:sp>
      <p:sp>
        <p:nvSpPr>
          <p:cNvPr id="4" name="Slide Number Placeholder 3"/>
          <p:cNvSpPr>
            <a:spLocks noGrp="1"/>
          </p:cNvSpPr>
          <p:nvPr>
            <p:ph type="sldNum" idx="10"/>
          </p:nvPr>
        </p:nvSpPr>
        <p:spPr/>
        <p:txBody>
          <a:bodyPr/>
          <a:lstStyle/>
          <a:p>
            <a:pPr algn="r"/>
            <a:fld id="{AF2C862F-8D03-4D30-8A41-BDF3EF28AA6F}" type="slidenum">
              <a:rPr lang="en-US" sz="1400" smtClean="0">
                <a:latin typeface="Times New Roman"/>
              </a:rPr>
              <a:t>60</a:t>
            </a:fld>
            <a:endParaRPr lang="en-US"/>
          </a:p>
        </p:txBody>
      </p:sp>
    </p:spTree>
    <p:extLst>
      <p:ext uri="{BB962C8B-B14F-4D97-AF65-F5344CB8AC3E}">
        <p14:creationId xmlns:p14="http://schemas.microsoft.com/office/powerpoint/2010/main" val="34487205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a:prstGeom prst="rect">
            <a:avLst/>
          </a:prstGeom>
          <a:noFill/>
          <a:ln w="12700">
            <a:solidFill>
              <a:prstClr val="black"/>
            </a:solidFill>
          </a:ln>
        </p:spPr>
      </p:sp>
      <p:sp>
        <p:nvSpPr>
          <p:cNvPr id="3" name="Notes Placeholder 2"/>
          <p:cNvSpPr>
            <a:spLocks noGrp="1"/>
          </p:cNvSpPr>
          <p:nvPr>
            <p:ph type="body" idx="1"/>
          </p:nvPr>
        </p:nvSpPr>
        <p:spPr/>
        <p:txBody>
          <a:bodyPr/>
          <a:lstStyle/>
          <a:p>
            <a:r>
              <a:rPr lang="en-US" baseline="0" dirty="0" smtClean="0"/>
              <a:t>Many say to overcome this division, we need to bring our souls together making security should an integral part of the common </a:t>
            </a:r>
            <a:r>
              <a:rPr lang="en-US" baseline="0" dirty="0" err="1" smtClean="0"/>
              <a:t>devops</a:t>
            </a:r>
            <a:r>
              <a:rPr lang="en-US" baseline="0" dirty="0" smtClean="0"/>
              <a:t> religion, with a continuous focus on security, security metrics, tools and tests embedded throughout the </a:t>
            </a:r>
            <a:r>
              <a:rPr lang="en-US" baseline="0" dirty="0" err="1" smtClean="0"/>
              <a:t>devops</a:t>
            </a:r>
            <a:r>
              <a:rPr lang="en-US" baseline="0" dirty="0" smtClean="0"/>
              <a:t> pipeline and better alignment of security and business goals.</a:t>
            </a:r>
            <a:endParaRPr lang="en-US" dirty="0"/>
          </a:p>
        </p:txBody>
      </p:sp>
      <p:sp>
        <p:nvSpPr>
          <p:cNvPr id="4" name="Slide Number Placeholder 3"/>
          <p:cNvSpPr>
            <a:spLocks noGrp="1"/>
          </p:cNvSpPr>
          <p:nvPr>
            <p:ph type="sldNum" idx="10"/>
          </p:nvPr>
        </p:nvSpPr>
        <p:spPr/>
        <p:txBody>
          <a:bodyPr/>
          <a:lstStyle/>
          <a:p>
            <a:pPr algn="r"/>
            <a:fld id="{AF2C862F-8D03-4D30-8A41-BDF3EF28AA6F}" type="slidenum">
              <a:rPr lang="en-US" sz="1400" smtClean="0">
                <a:latin typeface="Times New Roman"/>
              </a:rPr>
              <a:t>61</a:t>
            </a:fld>
            <a:endParaRPr lang="en-US"/>
          </a:p>
        </p:txBody>
      </p:sp>
    </p:spTree>
    <p:extLst>
      <p:ext uri="{BB962C8B-B14F-4D97-AF65-F5344CB8AC3E}">
        <p14:creationId xmlns:p14="http://schemas.microsoft.com/office/powerpoint/2010/main" val="41175824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 name="PlaceHolder 1"/>
          <p:cNvSpPr>
            <a:spLocks noGrp="1"/>
          </p:cNvSpPr>
          <p:nvPr>
            <p:ph type="body"/>
          </p:nvPr>
        </p:nvSpPr>
        <p:spPr>
          <a:xfrm>
            <a:off x="685800" y="4343400"/>
            <a:ext cx="5486040" cy="4114440"/>
          </a:xfrm>
          <a:prstGeom prst="rect">
            <a:avLst/>
          </a:prstGeom>
        </p:spPr>
        <p:txBody>
          <a:bodyPr/>
          <a:lstStyle/>
          <a:p>
            <a:r>
              <a:rPr lang="en-US" baseline="0" dirty="0" smtClean="0"/>
              <a:t>Much work on infusing different</a:t>
            </a:r>
            <a:r>
              <a:rPr lang="en-US" dirty="0" smtClean="0"/>
              <a:t> security</a:t>
            </a:r>
            <a:r>
              <a:rPr lang="en-US" baseline="0" dirty="0" smtClean="0"/>
              <a:t>-related </a:t>
            </a:r>
            <a:r>
              <a:rPr lang="en-US" dirty="0" smtClean="0"/>
              <a:t>method</a:t>
            </a:r>
            <a:r>
              <a:rPr lang="en-US" baseline="0" dirty="0" smtClean="0"/>
              <a:t>s, practices, and tools into the </a:t>
            </a:r>
            <a:r>
              <a:rPr lang="en-US" baseline="0" dirty="0" err="1" smtClean="0"/>
              <a:t>devops</a:t>
            </a:r>
            <a:r>
              <a:rPr lang="en-US" baseline="0" dirty="0" smtClean="0"/>
              <a:t> process in underway. Static analysis testing examines the structure and syntax of code, looking for bugs, and adherence to standards. With can also extend include static analysis tools like </a:t>
            </a:r>
            <a:r>
              <a:rPr lang="en-US" baseline="0" dirty="0" err="1" smtClean="0"/>
              <a:t>OpenSCAP</a:t>
            </a:r>
            <a:r>
              <a:rPr lang="en-US" baseline="0" dirty="0" smtClean="0"/>
              <a:t> discussed at this forum to the current state of app and system configuration compared to secure baselines.</a:t>
            </a:r>
            <a:endParaRPr dirty="0"/>
          </a:p>
        </p:txBody>
      </p:sp>
      <p:sp>
        <p:nvSpPr>
          <p:cNvPr id="154" name="TextShape 2"/>
          <p:cNvSpPr txBox="1"/>
          <p:nvPr/>
        </p:nvSpPr>
        <p:spPr>
          <a:xfrm>
            <a:off x="3884760" y="8685360"/>
            <a:ext cx="2971440" cy="456840"/>
          </a:xfrm>
          <a:prstGeom prst="rect">
            <a:avLst/>
          </a:prstGeom>
          <a:noFill/>
          <a:ln>
            <a:noFill/>
          </a:ln>
        </p:spPr>
        <p:txBody>
          <a:bodyPr anchor="b"/>
          <a:lstStyle/>
          <a:p>
            <a:pPr algn="r">
              <a:lnSpc>
                <a:spcPct val="100000"/>
              </a:lnSpc>
            </a:pPr>
            <a:fld id="{BCE85C91-1D68-4BD8-ABE1-FE7A17C280A3}" type="slidenum">
              <a:rPr lang="en-US" sz="1200" strike="noStrike">
                <a:solidFill>
                  <a:srgbClr val="000000"/>
                </a:solidFill>
                <a:latin typeface="+mn-lt"/>
                <a:ea typeface="+mn-ea"/>
              </a:rPr>
              <a:t>62</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a:noFill/>
          <a:ln w="12700">
            <a:solidFill>
              <a:prstClr val="black"/>
            </a:solidFill>
          </a:ln>
        </p:spPr>
      </p:sp>
      <p:sp>
        <p:nvSpPr>
          <p:cNvPr id="3" name="Notes Placeholder 2"/>
          <p:cNvSpPr>
            <a:spLocks noGrp="1"/>
          </p:cNvSpPr>
          <p:nvPr>
            <p:ph type="body" idx="1"/>
          </p:nvPr>
        </p:nvSpPr>
        <p:spPr/>
        <p:txBody>
          <a:bodyPr/>
          <a:lstStyle/>
          <a:p>
            <a:r>
              <a:rPr lang="en-US" dirty="0" smtClean="0"/>
              <a:t>The quality and availability of</a:t>
            </a:r>
            <a:r>
              <a:rPr lang="en-US" baseline="0" dirty="0" smtClean="0"/>
              <a:t> static analysis tools vary by programming language and development framework, especially if you want to stick to open source. We do a lot of work in our shop with PHP and Drupal and these are some of the language and application specific static analysis tools we use they can be integrated with testing frameworks and ci systems for security test driven development.</a:t>
            </a:r>
            <a:endParaRPr lang="en-US" dirty="0"/>
          </a:p>
        </p:txBody>
      </p:sp>
      <p:sp>
        <p:nvSpPr>
          <p:cNvPr id="4" name="Slide Number Placeholder 3"/>
          <p:cNvSpPr>
            <a:spLocks noGrp="1"/>
          </p:cNvSpPr>
          <p:nvPr>
            <p:ph type="sldNum" idx="10"/>
          </p:nvPr>
        </p:nvSpPr>
        <p:spPr/>
        <p:txBody>
          <a:bodyPr/>
          <a:lstStyle/>
          <a:p>
            <a:pPr algn="r"/>
            <a:fld id="{AF2C862F-8D03-4D30-8A41-BDF3EF28AA6F}" type="slidenum">
              <a:rPr lang="en-US" sz="1400" smtClean="0">
                <a:latin typeface="Times New Roman"/>
              </a:rPr>
              <a:t>63</a:t>
            </a:fld>
            <a:endParaRPr lang="en-US"/>
          </a:p>
        </p:txBody>
      </p:sp>
    </p:spTree>
    <p:extLst>
      <p:ext uri="{BB962C8B-B14F-4D97-AF65-F5344CB8AC3E}">
        <p14:creationId xmlns:p14="http://schemas.microsoft.com/office/powerpoint/2010/main" val="22690200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a:noFill/>
          <a:ln w="12700">
            <a:solidFill>
              <a:prstClr val="black"/>
            </a:solidFill>
          </a:ln>
        </p:spPr>
      </p:sp>
      <p:sp>
        <p:nvSpPr>
          <p:cNvPr id="3" name="Notes Placeholder 2"/>
          <p:cNvSpPr>
            <a:spLocks noGrp="1"/>
          </p:cNvSpPr>
          <p:nvPr>
            <p:ph type="body" idx="1"/>
          </p:nvPr>
        </p:nvSpPr>
        <p:spPr/>
        <p:txBody>
          <a:bodyPr/>
          <a:lstStyle/>
          <a:p>
            <a:r>
              <a:rPr lang="en-US" dirty="0" smtClean="0"/>
              <a:t>While some view static</a:t>
            </a:r>
            <a:r>
              <a:rPr lang="en-US" baseline="0" dirty="0" smtClean="0"/>
              <a:t> analysis tools as a a complete solution for verifying application security,  there are substantial problems and limitations. Static analysis has </a:t>
            </a:r>
            <a:r>
              <a:rPr lang="en-US" baseline="0" dirty="0" err="1" smtClean="0"/>
              <a:t>notaby</a:t>
            </a:r>
            <a:r>
              <a:rPr lang="en-US" baseline="0" dirty="0" smtClean="0"/>
              <a:t> failed in detecting big bugs like </a:t>
            </a:r>
            <a:r>
              <a:rPr lang="en-US" baseline="0" dirty="0" err="1" smtClean="0"/>
              <a:t>Hearbleed</a:t>
            </a:r>
            <a:r>
              <a:rPr lang="en-US" baseline="0" dirty="0" smtClean="0"/>
              <a:t>, has difficulty with poor or complex code, and also with the dynamic languages  increasingly serving the web.</a:t>
            </a:r>
            <a:endParaRPr lang="en-US" dirty="0"/>
          </a:p>
        </p:txBody>
      </p:sp>
      <p:sp>
        <p:nvSpPr>
          <p:cNvPr id="4" name="Slide Number Placeholder 3"/>
          <p:cNvSpPr>
            <a:spLocks noGrp="1"/>
          </p:cNvSpPr>
          <p:nvPr>
            <p:ph type="sldNum" idx="10"/>
          </p:nvPr>
        </p:nvSpPr>
        <p:spPr/>
        <p:txBody>
          <a:bodyPr/>
          <a:lstStyle/>
          <a:p>
            <a:pPr algn="r"/>
            <a:fld id="{AF2C862F-8D03-4D30-8A41-BDF3EF28AA6F}" type="slidenum">
              <a:rPr lang="en-US" sz="1400" smtClean="0">
                <a:latin typeface="Times New Roman"/>
              </a:rPr>
              <a:t>64</a:t>
            </a:fld>
            <a:endParaRPr lang="en-US"/>
          </a:p>
        </p:txBody>
      </p:sp>
    </p:spTree>
    <p:extLst>
      <p:ext uri="{BB962C8B-B14F-4D97-AF65-F5344CB8AC3E}">
        <p14:creationId xmlns:p14="http://schemas.microsoft.com/office/powerpoint/2010/main" val="36505362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a:noFill/>
          <a:ln w="12700">
            <a:solidFill>
              <a:prstClr val="black"/>
            </a:solidFill>
          </a:ln>
        </p:spPr>
      </p:sp>
      <p:sp>
        <p:nvSpPr>
          <p:cNvPr id="3" name="Notes Placeholder 2"/>
          <p:cNvSpPr>
            <a:spLocks noGrp="1"/>
          </p:cNvSpPr>
          <p:nvPr>
            <p:ph type="body" idx="1"/>
          </p:nvPr>
        </p:nvSpPr>
        <p:spPr/>
        <p:txBody>
          <a:bodyPr/>
          <a:lstStyle/>
          <a:p>
            <a:r>
              <a:rPr lang="en-US" baseline="0" dirty="0" smtClean="0"/>
              <a:t>A natural adjunct to static analysis is dynamic application security analysis including penetration testing and vulnerability scans. On many of our government projects, commercial vulnerability scanners are used as gateways to production. However, many of these tools are not automation and CI friendly, although newer tools like OWSAP ZAP are better. </a:t>
            </a:r>
            <a:r>
              <a:rPr lang="en-US" baseline="0" dirty="0" err="1" smtClean="0"/>
              <a:t>Threre</a:t>
            </a:r>
            <a:r>
              <a:rPr lang="en-US" baseline="0" dirty="0" smtClean="0"/>
              <a:t>’ also a big problem with false positives and severity ratings aren’t context-</a:t>
            </a:r>
            <a:r>
              <a:rPr lang="en-US" baseline="0" dirty="0" err="1" smtClean="0"/>
              <a:t>senstive</a:t>
            </a:r>
            <a:r>
              <a:rPr lang="en-US" baseline="0" dirty="0" smtClean="0"/>
              <a:t>.</a:t>
            </a:r>
            <a:endParaRPr lang="en-US" dirty="0"/>
          </a:p>
        </p:txBody>
      </p:sp>
      <p:sp>
        <p:nvSpPr>
          <p:cNvPr id="4" name="Slide Number Placeholder 3"/>
          <p:cNvSpPr>
            <a:spLocks noGrp="1"/>
          </p:cNvSpPr>
          <p:nvPr>
            <p:ph type="sldNum" idx="10"/>
          </p:nvPr>
        </p:nvSpPr>
        <p:spPr/>
        <p:txBody>
          <a:bodyPr/>
          <a:lstStyle/>
          <a:p>
            <a:pPr algn="r"/>
            <a:fld id="{AF2C862F-8D03-4D30-8A41-BDF3EF28AA6F}" type="slidenum">
              <a:rPr lang="en-US" sz="1400" smtClean="0">
                <a:latin typeface="Times New Roman"/>
              </a:rPr>
              <a:t>65</a:t>
            </a:fld>
            <a:endParaRPr lang="en-US"/>
          </a:p>
        </p:txBody>
      </p:sp>
    </p:spTree>
    <p:extLst>
      <p:ext uri="{BB962C8B-B14F-4D97-AF65-F5344CB8AC3E}">
        <p14:creationId xmlns:p14="http://schemas.microsoft.com/office/powerpoint/2010/main" val="3339387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7E8BF89F-F9D8-444E-9842-B0D4EA82A618}" type="datetimeFigureOut">
              <a:rPr lang="en-US" smtClean="0"/>
              <a:t>9/17/15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9B311F2-BCF7-2146-8DE5-144F81E5C1D4}" type="slidenum">
              <a:rPr lang="en-US" smtClean="0"/>
              <a:t>‹#›</a:t>
            </a:fld>
            <a:endParaRPr lang="en-US"/>
          </a:p>
        </p:txBody>
      </p:sp>
    </p:spTree>
    <p:extLst>
      <p:ext uri="{BB962C8B-B14F-4D97-AF65-F5344CB8AC3E}">
        <p14:creationId xmlns:p14="http://schemas.microsoft.com/office/powerpoint/2010/main" val="23415781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E8BF89F-F9D8-444E-9842-B0D4EA82A618}" type="datetimeFigureOut">
              <a:rPr lang="en-US" smtClean="0"/>
              <a:t>9/17/15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9B311F2-BCF7-2146-8DE5-144F81E5C1D4}" type="slidenum">
              <a:rPr lang="en-US" smtClean="0"/>
              <a:t>‹#›</a:t>
            </a:fld>
            <a:endParaRPr lang="en-US"/>
          </a:p>
        </p:txBody>
      </p:sp>
    </p:spTree>
    <p:extLst>
      <p:ext uri="{BB962C8B-B14F-4D97-AF65-F5344CB8AC3E}">
        <p14:creationId xmlns:p14="http://schemas.microsoft.com/office/powerpoint/2010/main" val="21552794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E8BF89F-F9D8-444E-9842-B0D4EA82A618}" type="datetimeFigureOut">
              <a:rPr lang="en-US" smtClean="0"/>
              <a:t>9/17/15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9B311F2-BCF7-2146-8DE5-144F81E5C1D4}" type="slidenum">
              <a:rPr lang="en-US" smtClean="0"/>
              <a:t>‹#›</a:t>
            </a:fld>
            <a:endParaRPr lang="en-US"/>
          </a:p>
        </p:txBody>
      </p:sp>
    </p:spTree>
    <p:extLst>
      <p:ext uri="{BB962C8B-B14F-4D97-AF65-F5344CB8AC3E}">
        <p14:creationId xmlns:p14="http://schemas.microsoft.com/office/powerpoint/2010/main" val="14009236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E8BF89F-F9D8-444E-9842-B0D4EA82A618}" type="datetimeFigureOut">
              <a:rPr lang="en-US" smtClean="0"/>
              <a:t>9/17/15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9B311F2-BCF7-2146-8DE5-144F81E5C1D4}" type="slidenum">
              <a:rPr lang="en-US" smtClean="0"/>
              <a:t>‹#›</a:t>
            </a:fld>
            <a:endParaRPr lang="en-US"/>
          </a:p>
        </p:txBody>
      </p:sp>
    </p:spTree>
    <p:extLst>
      <p:ext uri="{BB962C8B-B14F-4D97-AF65-F5344CB8AC3E}">
        <p14:creationId xmlns:p14="http://schemas.microsoft.com/office/powerpoint/2010/main" val="33771812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E8BF89F-F9D8-444E-9842-B0D4EA82A618}" type="datetimeFigureOut">
              <a:rPr lang="en-US" smtClean="0"/>
              <a:t>9/17/15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9B311F2-BCF7-2146-8DE5-144F81E5C1D4}" type="slidenum">
              <a:rPr lang="en-US" smtClean="0"/>
              <a:t>‹#›</a:t>
            </a:fld>
            <a:endParaRPr lang="en-US"/>
          </a:p>
        </p:txBody>
      </p:sp>
    </p:spTree>
    <p:extLst>
      <p:ext uri="{BB962C8B-B14F-4D97-AF65-F5344CB8AC3E}">
        <p14:creationId xmlns:p14="http://schemas.microsoft.com/office/powerpoint/2010/main" val="42173074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7E8BF89F-F9D8-444E-9842-B0D4EA82A618}" type="datetimeFigureOut">
              <a:rPr lang="en-US" smtClean="0"/>
              <a:t>9/17/15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9B311F2-BCF7-2146-8DE5-144F81E5C1D4}" type="slidenum">
              <a:rPr lang="en-US" smtClean="0"/>
              <a:t>‹#›</a:t>
            </a:fld>
            <a:endParaRPr lang="en-US"/>
          </a:p>
        </p:txBody>
      </p:sp>
    </p:spTree>
    <p:extLst>
      <p:ext uri="{BB962C8B-B14F-4D97-AF65-F5344CB8AC3E}">
        <p14:creationId xmlns:p14="http://schemas.microsoft.com/office/powerpoint/2010/main" val="39013351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7E8BF89F-F9D8-444E-9842-B0D4EA82A618}" type="datetimeFigureOut">
              <a:rPr lang="en-US" smtClean="0"/>
              <a:t>9/17/15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9B311F2-BCF7-2146-8DE5-144F81E5C1D4}" type="slidenum">
              <a:rPr lang="en-US" smtClean="0"/>
              <a:t>‹#›</a:t>
            </a:fld>
            <a:endParaRPr lang="en-US"/>
          </a:p>
        </p:txBody>
      </p:sp>
    </p:spTree>
    <p:extLst>
      <p:ext uri="{BB962C8B-B14F-4D97-AF65-F5344CB8AC3E}">
        <p14:creationId xmlns:p14="http://schemas.microsoft.com/office/powerpoint/2010/main" val="34355122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7E8BF89F-F9D8-444E-9842-B0D4EA82A618}" type="datetimeFigureOut">
              <a:rPr lang="en-US" smtClean="0"/>
              <a:t>9/17/15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9B311F2-BCF7-2146-8DE5-144F81E5C1D4}" type="slidenum">
              <a:rPr lang="en-US" smtClean="0"/>
              <a:t>‹#›</a:t>
            </a:fld>
            <a:endParaRPr lang="en-US"/>
          </a:p>
        </p:txBody>
      </p:sp>
    </p:spTree>
    <p:extLst>
      <p:ext uri="{BB962C8B-B14F-4D97-AF65-F5344CB8AC3E}">
        <p14:creationId xmlns:p14="http://schemas.microsoft.com/office/powerpoint/2010/main" val="38172307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E8BF89F-F9D8-444E-9842-B0D4EA82A618}" type="datetimeFigureOut">
              <a:rPr lang="en-US" smtClean="0"/>
              <a:t>9/17/15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9B311F2-BCF7-2146-8DE5-144F81E5C1D4}" type="slidenum">
              <a:rPr lang="en-US" smtClean="0"/>
              <a:t>‹#›</a:t>
            </a:fld>
            <a:endParaRPr lang="en-US"/>
          </a:p>
        </p:txBody>
      </p:sp>
    </p:spTree>
    <p:extLst>
      <p:ext uri="{BB962C8B-B14F-4D97-AF65-F5344CB8AC3E}">
        <p14:creationId xmlns:p14="http://schemas.microsoft.com/office/powerpoint/2010/main" val="6798221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E8BF89F-F9D8-444E-9842-B0D4EA82A618}" type="datetimeFigureOut">
              <a:rPr lang="en-US" smtClean="0"/>
              <a:t>9/17/15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9B311F2-BCF7-2146-8DE5-144F81E5C1D4}" type="slidenum">
              <a:rPr lang="en-US" smtClean="0"/>
              <a:t>‹#›</a:t>
            </a:fld>
            <a:endParaRPr lang="en-US"/>
          </a:p>
        </p:txBody>
      </p:sp>
    </p:spTree>
    <p:extLst>
      <p:ext uri="{BB962C8B-B14F-4D97-AF65-F5344CB8AC3E}">
        <p14:creationId xmlns:p14="http://schemas.microsoft.com/office/powerpoint/2010/main" val="22204603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E8BF89F-F9D8-444E-9842-B0D4EA82A618}" type="datetimeFigureOut">
              <a:rPr lang="en-US" smtClean="0"/>
              <a:t>9/17/15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9B311F2-BCF7-2146-8DE5-144F81E5C1D4}" type="slidenum">
              <a:rPr lang="en-US" smtClean="0"/>
              <a:t>‹#›</a:t>
            </a:fld>
            <a:endParaRPr lang="en-US"/>
          </a:p>
        </p:txBody>
      </p:sp>
    </p:spTree>
    <p:extLst>
      <p:ext uri="{BB962C8B-B14F-4D97-AF65-F5344CB8AC3E}">
        <p14:creationId xmlns:p14="http://schemas.microsoft.com/office/powerpoint/2010/main" val="1614782667"/>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E8BF89F-F9D8-444E-9842-B0D4EA82A618}" type="datetimeFigureOut">
              <a:rPr lang="en-US" smtClean="0"/>
              <a:t>9/17/15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9B311F2-BCF7-2146-8DE5-144F81E5C1D4}" type="slidenum">
              <a:rPr lang="en-US" smtClean="0"/>
              <a:t>‹#›</a:t>
            </a:fld>
            <a:endParaRPr lang="en-US"/>
          </a:p>
        </p:txBody>
      </p:sp>
    </p:spTree>
    <p:extLst>
      <p:ext uri="{BB962C8B-B14F-4D97-AF65-F5344CB8AC3E}">
        <p14:creationId xmlns:p14="http://schemas.microsoft.com/office/powerpoint/2010/main" val="14367074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2.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3.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4.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5.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6.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7.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8.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9.pn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0.pn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1.png"/></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3.png"/></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sans.org/critical-security-controls/guidelines.php"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2.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 Id="rId3" Type="http://schemas.openxmlformats.org/officeDocument/2006/relationships/image" Target="../media/image24.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2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png"/><Relationship Id="rId5" Type="http://schemas.openxmlformats.org/officeDocument/2006/relationships/image" Target="../media/image28.png"/><Relationship Id="rId6" Type="http://schemas.openxmlformats.org/officeDocument/2006/relationships/image" Target="../media/image29.png"/><Relationship Id="rId7" Type="http://schemas.openxmlformats.org/officeDocument/2006/relationships/image" Target="../media/image30.png"/><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31.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32.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33.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34.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35.png"/></Relationships>
</file>

<file path=ppt/slides/_rels/slide66.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7.png"/><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38.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39.png"/></Relationships>
</file>

<file path=ppt/slides/_rels/slide69.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image" Target="../media/image31.png"/><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41.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42.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43.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44.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45.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46.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7.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9.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png"/></Relationships>
</file>

<file path=ppt/slides/_rels/slide97.xml.rels><?xml version="1.0" encoding="UTF-8" standalone="yes"?>
<Relationships xmlns="http://schemas.openxmlformats.org/package/2006/relationships"><Relationship Id="rId3" Type="http://schemas.openxmlformats.org/officeDocument/2006/relationships/hyperlink" Target="https://github.com/WhiteHouse" TargetMode="External"/><Relationship Id="rId4" Type="http://schemas.openxmlformats.org/officeDocument/2006/relationships/hyperlink" Target="https://government.github.com/" TargetMode="External"/><Relationship Id="rId1" Type="http://schemas.openxmlformats.org/officeDocument/2006/relationships/slideLayout" Target="../slideLayouts/slideLayout2.xml"/><Relationship Id="rId2" Type="http://schemas.openxmlformats.org/officeDocument/2006/relationships/hyperlink" Target="https://training.github.com/kit/downloads/github-git-cheat-sheet.pdf" TargetMode="Externa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err="1" smtClean="0">
                <a:latin typeface="FjallaOne"/>
                <a:cs typeface="FjallaOne"/>
              </a:rPr>
              <a:t>GovOps</a:t>
            </a:r>
            <a:r>
              <a:rPr lang="en-US" dirty="0"/>
              <a:t> </a:t>
            </a:r>
            <a:r>
              <a:rPr lang="en-US" dirty="0" smtClean="0">
                <a:latin typeface="FjallaOne"/>
                <a:cs typeface="FjallaOne"/>
              </a:rPr>
              <a:t>Web </a:t>
            </a:r>
            <a:r>
              <a:rPr lang="en-US" dirty="0" smtClean="0">
                <a:latin typeface="FjallaOne"/>
                <a:cs typeface="FjallaOne"/>
              </a:rPr>
              <a:t>Security</a:t>
            </a:r>
            <a:endParaRPr lang="en-US" dirty="0">
              <a:latin typeface="FjallaOne"/>
              <a:cs typeface="FjallaOne"/>
            </a:endParaRPr>
          </a:p>
        </p:txBody>
      </p:sp>
      <p:sp>
        <p:nvSpPr>
          <p:cNvPr id="3" name="Subtitle 2"/>
          <p:cNvSpPr>
            <a:spLocks noGrp="1"/>
          </p:cNvSpPr>
          <p:nvPr>
            <p:ph type="subTitle" idx="1"/>
          </p:nvPr>
        </p:nvSpPr>
        <p:spPr/>
        <p:txBody>
          <a:bodyPr/>
          <a:lstStyle/>
          <a:p>
            <a:r>
              <a:rPr lang="en-US" dirty="0" smtClean="0">
                <a:latin typeface="Cantarell Regular"/>
                <a:cs typeface="Cantarell Regular"/>
              </a:rPr>
              <a:t>Mike Nescot</a:t>
            </a:r>
          </a:p>
          <a:p>
            <a:r>
              <a:rPr lang="en-US" dirty="0" smtClean="0">
                <a:latin typeface="Cantarell Regular"/>
                <a:cs typeface="Cantarell Regular"/>
              </a:rPr>
              <a:t>Web Operations and Security Manager, JBS International</a:t>
            </a:r>
            <a:endParaRPr lang="en-US" dirty="0">
              <a:latin typeface="Cantarell Regular"/>
              <a:cs typeface="Cantarell Regular"/>
            </a:endParaRPr>
          </a:p>
        </p:txBody>
      </p:sp>
    </p:spTree>
    <p:extLst>
      <p:ext uri="{BB962C8B-B14F-4D97-AF65-F5344CB8AC3E}">
        <p14:creationId xmlns:p14="http://schemas.microsoft.com/office/powerpoint/2010/main" val="21486540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37028"/>
          </a:xfrm>
        </p:spPr>
        <p:txBody>
          <a:bodyPr>
            <a:normAutofit fontScale="90000"/>
          </a:bodyPr>
          <a:lstStyle/>
          <a:p>
            <a:r>
              <a:rPr lang="en-US" dirty="0" smtClean="0">
                <a:latin typeface="FjallaOne"/>
                <a:cs typeface="FjallaOne"/>
              </a:rPr>
              <a:t>Anatomy of a Control</a:t>
            </a:r>
            <a:endParaRPr lang="en-US" dirty="0">
              <a:latin typeface="FjallaOne"/>
              <a:cs typeface="FjallaOne"/>
            </a:endParaRPr>
          </a:p>
        </p:txBody>
      </p:sp>
      <p:pic>
        <p:nvPicPr>
          <p:cNvPr id="4" name="Picture 3" descr="Screen Shot 2013-12-02 at 10.50.06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8300" y="1028700"/>
            <a:ext cx="8407400" cy="4800600"/>
          </a:xfrm>
          <a:prstGeom prst="rect">
            <a:avLst/>
          </a:prstGeom>
        </p:spPr>
      </p:pic>
    </p:spTree>
    <p:extLst>
      <p:ext uri="{BB962C8B-B14F-4D97-AF65-F5344CB8AC3E}">
        <p14:creationId xmlns:p14="http://schemas.microsoft.com/office/powerpoint/2010/main" val="2616714491"/>
      </p:ext>
    </p:extLst>
  </p:cSld>
  <p:clrMapOvr>
    <a:masterClrMapping/>
  </p:clrMapOvr>
  <p:timing>
    <p:tnLst>
      <p:par>
        <p:cTn xmlns:p14="http://schemas.microsoft.com/office/powerpoint/2010/mai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82634"/>
            <a:ext cx="8229600" cy="1143000"/>
          </a:xfrm>
        </p:spPr>
        <p:txBody>
          <a:bodyPr>
            <a:noAutofit/>
          </a:bodyPr>
          <a:lstStyle/>
          <a:p>
            <a:r>
              <a:rPr lang="en-US" sz="8000" dirty="0" smtClean="0">
                <a:latin typeface="FjallaOne"/>
                <a:cs typeface="FjallaOne"/>
              </a:rPr>
              <a:t>Configuration Management</a:t>
            </a:r>
            <a:endParaRPr lang="en-US" sz="8000" dirty="0">
              <a:latin typeface="FjallaOne"/>
              <a:cs typeface="FjallaOne"/>
            </a:endParaRPr>
          </a:p>
        </p:txBody>
      </p:sp>
    </p:spTree>
    <p:extLst>
      <p:ext uri="{BB962C8B-B14F-4D97-AF65-F5344CB8AC3E}">
        <p14:creationId xmlns:p14="http://schemas.microsoft.com/office/powerpoint/2010/main" val="95594978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FjallaOne"/>
                <a:cs typeface="FjallaOne"/>
              </a:rPr>
              <a:t>Configuration Management</a:t>
            </a:r>
            <a:r>
              <a:rPr lang="en-US" dirty="0" smtClean="0"/>
              <a:t>	</a:t>
            </a:r>
            <a:endParaRPr lang="en-US" dirty="0"/>
          </a:p>
        </p:txBody>
      </p:sp>
      <p:sp>
        <p:nvSpPr>
          <p:cNvPr id="3" name="Content Placeholder 2"/>
          <p:cNvSpPr>
            <a:spLocks noGrp="1"/>
          </p:cNvSpPr>
          <p:nvPr>
            <p:ph idx="1"/>
          </p:nvPr>
        </p:nvSpPr>
        <p:spPr/>
        <p:txBody>
          <a:bodyPr/>
          <a:lstStyle/>
          <a:p>
            <a:r>
              <a:rPr lang="en-US" dirty="0" smtClean="0">
                <a:latin typeface="Cantarell Bold"/>
                <a:cs typeface="Cantarell Bold"/>
              </a:rPr>
              <a:t>Major Control Family in FISMA</a:t>
            </a:r>
          </a:p>
          <a:p>
            <a:r>
              <a:rPr lang="en-US" dirty="0" smtClean="0">
                <a:latin typeface="Cantarell Bold"/>
                <a:cs typeface="Cantarell Bold"/>
              </a:rPr>
              <a:t>Standardize Secure Platforms</a:t>
            </a:r>
          </a:p>
          <a:p>
            <a:r>
              <a:rPr lang="en-US" dirty="0" smtClean="0">
                <a:latin typeface="Cantarell Bold"/>
                <a:cs typeface="Cantarell Bold"/>
              </a:rPr>
              <a:t>Prevent Configuration Drift</a:t>
            </a:r>
          </a:p>
          <a:p>
            <a:r>
              <a:rPr lang="en-US" dirty="0" smtClean="0">
                <a:latin typeface="Cantarell Bold"/>
                <a:cs typeface="Cantarell Bold"/>
              </a:rPr>
              <a:t>Monitor, Auto Correct configuration</a:t>
            </a:r>
          </a:p>
          <a:p>
            <a:r>
              <a:rPr lang="en-US" dirty="0" smtClean="0">
                <a:latin typeface="Cantarell Bold"/>
                <a:cs typeface="Cantarell Bold"/>
              </a:rPr>
              <a:t>Create users, manage permissions </a:t>
            </a:r>
            <a:r>
              <a:rPr lang="en-US" dirty="0" err="1" smtClean="0">
                <a:latin typeface="Cantarell Bold"/>
                <a:cs typeface="Cantarell Bold"/>
              </a:rPr>
              <a:t>andfiles</a:t>
            </a:r>
            <a:endParaRPr lang="en-US" dirty="0" smtClean="0">
              <a:latin typeface="Cantarell Bold"/>
              <a:cs typeface="Cantarell Bold"/>
            </a:endParaRPr>
          </a:p>
          <a:p>
            <a:pPr marL="0" indent="0">
              <a:buNone/>
            </a:pPr>
            <a:endParaRPr lang="en-US" dirty="0">
              <a:latin typeface="Cantarell Bold"/>
              <a:cs typeface="Cantarell Bold"/>
            </a:endParaRPr>
          </a:p>
        </p:txBody>
      </p:sp>
    </p:spTree>
    <p:extLst>
      <p:ext uri="{BB962C8B-B14F-4D97-AF65-F5344CB8AC3E}">
        <p14:creationId xmlns:p14="http://schemas.microsoft.com/office/powerpoint/2010/main" val="34830521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FjallaOne"/>
                <a:cs typeface="FjallaOne"/>
              </a:rPr>
              <a:t>Configuration Management</a:t>
            </a:r>
            <a:endParaRPr lang="en-US" dirty="0">
              <a:latin typeface="FjallaOne"/>
              <a:cs typeface="FjallaOne"/>
            </a:endParaRPr>
          </a:p>
        </p:txBody>
      </p:sp>
      <p:sp>
        <p:nvSpPr>
          <p:cNvPr id="3" name="Content Placeholder 2"/>
          <p:cNvSpPr>
            <a:spLocks noGrp="1"/>
          </p:cNvSpPr>
          <p:nvPr>
            <p:ph idx="1"/>
          </p:nvPr>
        </p:nvSpPr>
        <p:spPr/>
        <p:txBody>
          <a:bodyPr/>
          <a:lstStyle/>
          <a:p>
            <a:r>
              <a:rPr lang="en-US" dirty="0" smtClean="0">
                <a:latin typeface="Cantarell Bold"/>
                <a:cs typeface="Cantarell Bold"/>
              </a:rPr>
              <a:t>Planning</a:t>
            </a:r>
          </a:p>
          <a:p>
            <a:r>
              <a:rPr lang="en-US" dirty="0" smtClean="0">
                <a:latin typeface="Cantarell Bold"/>
                <a:cs typeface="Cantarell Bold"/>
              </a:rPr>
              <a:t>Identification and Control</a:t>
            </a:r>
          </a:p>
          <a:p>
            <a:r>
              <a:rPr lang="en-US" dirty="0" smtClean="0">
                <a:latin typeface="Cantarell Bold"/>
                <a:cs typeface="Cantarell Bold"/>
              </a:rPr>
              <a:t>Accounting</a:t>
            </a:r>
          </a:p>
          <a:p>
            <a:r>
              <a:rPr lang="en-US" dirty="0" smtClean="0">
                <a:latin typeface="Cantarell Bold"/>
                <a:cs typeface="Cantarell Bold"/>
              </a:rPr>
              <a:t>Verification and Audit</a:t>
            </a:r>
          </a:p>
          <a:p>
            <a:r>
              <a:rPr lang="en-US" dirty="0" smtClean="0">
                <a:latin typeface="Cantarell Bold"/>
                <a:cs typeface="Cantarell Bold"/>
              </a:rPr>
              <a:t>Change Management</a:t>
            </a:r>
          </a:p>
          <a:p>
            <a:endParaRPr lang="en-US" dirty="0"/>
          </a:p>
        </p:txBody>
      </p:sp>
    </p:spTree>
    <p:extLst>
      <p:ext uri="{BB962C8B-B14F-4D97-AF65-F5344CB8AC3E}">
        <p14:creationId xmlns:p14="http://schemas.microsoft.com/office/powerpoint/2010/main" val="194286609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FjallaOne"/>
                <a:cs typeface="FjallaOne"/>
              </a:rPr>
              <a:t>Configuration Management Roots</a:t>
            </a:r>
            <a:endParaRPr lang="en-US" dirty="0">
              <a:latin typeface="FjallaOne"/>
              <a:cs typeface="FjallaOne"/>
            </a:endParaRPr>
          </a:p>
        </p:txBody>
      </p:sp>
      <p:pic>
        <p:nvPicPr>
          <p:cNvPr id="5" name="Picture 4" descr="Screen Shot 2015-08-29 at 1.15.24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20800" y="1905052"/>
            <a:ext cx="5056889" cy="4710133"/>
          </a:xfrm>
          <a:prstGeom prst="rect">
            <a:avLst/>
          </a:prstGeom>
        </p:spPr>
      </p:pic>
    </p:spTree>
    <p:extLst>
      <p:ext uri="{BB962C8B-B14F-4D97-AF65-F5344CB8AC3E}">
        <p14:creationId xmlns:p14="http://schemas.microsoft.com/office/powerpoint/2010/main" val="7298887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FjallaOne"/>
                <a:cs typeface="FjallaOne"/>
              </a:rPr>
              <a:t>Configuration Management</a:t>
            </a:r>
            <a:r>
              <a:rPr lang="en-US" dirty="0" smtClean="0"/>
              <a:t>	</a:t>
            </a:r>
            <a:endParaRPr lang="en-US" dirty="0"/>
          </a:p>
        </p:txBody>
      </p:sp>
      <p:sp>
        <p:nvSpPr>
          <p:cNvPr id="3" name="Content Placeholder 2"/>
          <p:cNvSpPr>
            <a:spLocks noGrp="1"/>
          </p:cNvSpPr>
          <p:nvPr>
            <p:ph idx="1"/>
          </p:nvPr>
        </p:nvSpPr>
        <p:spPr/>
        <p:txBody>
          <a:bodyPr/>
          <a:lstStyle/>
          <a:p>
            <a:r>
              <a:rPr lang="en-US" dirty="0" err="1" smtClean="0">
                <a:latin typeface="Cantarell Bold"/>
                <a:cs typeface="Cantarell Bold"/>
              </a:rPr>
              <a:t>CFEngine</a:t>
            </a:r>
            <a:endParaRPr lang="en-US" dirty="0" smtClean="0">
              <a:latin typeface="Cantarell Bold"/>
              <a:cs typeface="Cantarell Bold"/>
            </a:endParaRPr>
          </a:p>
          <a:p>
            <a:r>
              <a:rPr lang="en-US" dirty="0" smtClean="0">
                <a:latin typeface="Cantarell Bold"/>
                <a:cs typeface="Cantarell Bold"/>
              </a:rPr>
              <a:t>Puppet</a:t>
            </a:r>
          </a:p>
          <a:p>
            <a:r>
              <a:rPr lang="en-US" dirty="0" smtClean="0">
                <a:latin typeface="Cantarell Bold"/>
                <a:cs typeface="Cantarell Bold"/>
              </a:rPr>
              <a:t>Chef</a:t>
            </a:r>
          </a:p>
          <a:p>
            <a:r>
              <a:rPr lang="en-US" dirty="0" err="1" smtClean="0">
                <a:latin typeface="Cantarell Bold"/>
                <a:cs typeface="Cantarell Bold"/>
              </a:rPr>
              <a:t>Ansible</a:t>
            </a:r>
            <a:endParaRPr lang="en-US" dirty="0" smtClean="0">
              <a:latin typeface="Cantarell Bold"/>
              <a:cs typeface="Cantarell Bold"/>
            </a:endParaRPr>
          </a:p>
          <a:p>
            <a:r>
              <a:rPr lang="en-US" dirty="0" smtClean="0">
                <a:latin typeface="Cantarell Bold"/>
                <a:cs typeface="Cantarell Bold"/>
              </a:rPr>
              <a:t>Salt</a:t>
            </a:r>
          </a:p>
          <a:p>
            <a:r>
              <a:rPr lang="en-US" dirty="0" smtClean="0">
                <a:latin typeface="Cantarell Bold"/>
                <a:cs typeface="Cantarell Bold"/>
              </a:rPr>
              <a:t>SCCM</a:t>
            </a:r>
          </a:p>
          <a:p>
            <a:r>
              <a:rPr lang="en-US" dirty="0" smtClean="0">
                <a:latin typeface="Cantarell Bold"/>
                <a:cs typeface="Cantarell Bold"/>
              </a:rPr>
              <a:t>DCS</a:t>
            </a:r>
            <a:endParaRPr lang="en-US" dirty="0">
              <a:latin typeface="Cantarell Bold"/>
              <a:cs typeface="Cantarell Bold"/>
            </a:endParaRPr>
          </a:p>
        </p:txBody>
      </p:sp>
    </p:spTree>
    <p:extLst>
      <p:ext uri="{BB962C8B-B14F-4D97-AF65-F5344CB8AC3E}">
        <p14:creationId xmlns:p14="http://schemas.microsoft.com/office/powerpoint/2010/main" val="360266853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5-08-29 at 1.27.18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800" y="0"/>
            <a:ext cx="9038787" cy="6858000"/>
          </a:xfrm>
          <a:prstGeom prst="rect">
            <a:avLst/>
          </a:prstGeom>
        </p:spPr>
      </p:pic>
    </p:spTree>
    <p:extLst>
      <p:ext uri="{BB962C8B-B14F-4D97-AF65-F5344CB8AC3E}">
        <p14:creationId xmlns:p14="http://schemas.microsoft.com/office/powerpoint/2010/main" val="378212506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FjallaOne"/>
                <a:cs typeface="FjallaOne"/>
              </a:rPr>
              <a:t>Puppet</a:t>
            </a:r>
            <a:endParaRPr lang="en-US" dirty="0">
              <a:latin typeface="FjallaOne"/>
              <a:cs typeface="FjallaOne"/>
            </a:endParaRPr>
          </a:p>
        </p:txBody>
      </p:sp>
      <p:sp>
        <p:nvSpPr>
          <p:cNvPr id="5" name="Rectangle 4"/>
          <p:cNvSpPr/>
          <p:nvPr/>
        </p:nvSpPr>
        <p:spPr>
          <a:xfrm>
            <a:off x="945444" y="1720840"/>
            <a:ext cx="5912556" cy="2862323"/>
          </a:xfrm>
          <a:prstGeom prst="rect">
            <a:avLst/>
          </a:prstGeom>
        </p:spPr>
        <p:txBody>
          <a:bodyPr wrap="square">
            <a:spAutoFit/>
          </a:bodyPr>
          <a:lstStyle/>
          <a:p>
            <a:endParaRPr lang="en-US" dirty="0"/>
          </a:p>
          <a:p>
            <a:pPr marL="285750" indent="-285750">
              <a:buFont typeface="Arial"/>
              <a:buChar char="•"/>
            </a:pPr>
            <a:r>
              <a:rPr lang="en-US" dirty="0">
                <a:latin typeface="Cantarell Bold"/>
                <a:cs typeface="Cantarell Bold"/>
              </a:rPr>
              <a:t>Install software</a:t>
            </a:r>
          </a:p>
          <a:p>
            <a:pPr marL="285750" indent="-285750">
              <a:buFont typeface="Arial"/>
              <a:buChar char="•"/>
            </a:pPr>
            <a:r>
              <a:rPr lang="en-US" dirty="0">
                <a:latin typeface="Cantarell Bold"/>
                <a:cs typeface="Cantarell Bold"/>
              </a:rPr>
              <a:t>Manage files and folders within the </a:t>
            </a:r>
            <a:r>
              <a:rPr lang="en-US" dirty="0" err="1">
                <a:latin typeface="Cantarell Bold"/>
                <a:cs typeface="Cantarell Bold"/>
              </a:rPr>
              <a:t>filesystem</a:t>
            </a:r>
            <a:endParaRPr lang="en-US" dirty="0">
              <a:latin typeface="Cantarell Bold"/>
              <a:cs typeface="Cantarell Bold"/>
            </a:endParaRPr>
          </a:p>
          <a:p>
            <a:pPr marL="285750" indent="-285750">
              <a:buFont typeface="Arial"/>
              <a:buChar char="•"/>
            </a:pPr>
            <a:r>
              <a:rPr lang="en-US" dirty="0">
                <a:latin typeface="Cantarell Bold"/>
                <a:cs typeface="Cantarell Bold"/>
              </a:rPr>
              <a:t>Manage cron jobs</a:t>
            </a:r>
          </a:p>
          <a:p>
            <a:pPr marL="285750" indent="-285750">
              <a:buFont typeface="Arial"/>
              <a:buChar char="•"/>
            </a:pPr>
            <a:r>
              <a:rPr lang="en-US" dirty="0">
                <a:latin typeface="Cantarell Bold"/>
                <a:cs typeface="Cantarell Bold"/>
              </a:rPr>
              <a:t>Run commands</a:t>
            </a:r>
          </a:p>
          <a:p>
            <a:pPr marL="285750" indent="-285750">
              <a:buFont typeface="Arial"/>
              <a:buChar char="•"/>
            </a:pPr>
            <a:r>
              <a:rPr lang="en-US" dirty="0">
                <a:latin typeface="Cantarell Bold"/>
                <a:cs typeface="Cantarell Bold"/>
              </a:rPr>
              <a:t>Manage users and groups</a:t>
            </a:r>
          </a:p>
          <a:p>
            <a:pPr marL="285750" indent="-285750">
              <a:buFont typeface="Arial"/>
              <a:buChar char="•"/>
            </a:pPr>
            <a:r>
              <a:rPr lang="en-US" dirty="0" smtClean="0">
                <a:latin typeface="Cantarell Bold"/>
                <a:cs typeface="Cantarell Bold"/>
              </a:rPr>
              <a:t>Create </a:t>
            </a:r>
            <a:r>
              <a:rPr lang="en-US" dirty="0">
                <a:latin typeface="Cantarell Bold"/>
                <a:cs typeface="Cantarell Bold"/>
              </a:rPr>
              <a:t>configurable classes</a:t>
            </a:r>
          </a:p>
          <a:p>
            <a:pPr marL="285750" indent="-285750">
              <a:buFont typeface="Arial"/>
              <a:buChar char="•"/>
            </a:pPr>
            <a:r>
              <a:rPr lang="en-US" dirty="0">
                <a:latin typeface="Cantarell Bold"/>
                <a:cs typeface="Cantarell Bold"/>
              </a:rPr>
              <a:t>U</a:t>
            </a:r>
            <a:r>
              <a:rPr lang="en-US" dirty="0" smtClean="0">
                <a:latin typeface="Cantarell Bold"/>
                <a:cs typeface="Cantarell Bold"/>
              </a:rPr>
              <a:t>se </a:t>
            </a:r>
            <a:r>
              <a:rPr lang="en-US" dirty="0">
                <a:latin typeface="Cantarell Bold"/>
                <a:cs typeface="Cantarell Bold"/>
              </a:rPr>
              <a:t>third-party Puppet modules and Puppet Forge</a:t>
            </a:r>
          </a:p>
          <a:p>
            <a:pPr marL="285750" indent="-285750">
              <a:buFont typeface="Arial"/>
              <a:buChar char="•"/>
            </a:pPr>
            <a:r>
              <a:rPr lang="en-US" dirty="0">
                <a:latin typeface="Cantarell Bold"/>
                <a:cs typeface="Cantarell Bold"/>
              </a:rPr>
              <a:t>M</a:t>
            </a:r>
            <a:r>
              <a:rPr lang="en-US" dirty="0" smtClean="0">
                <a:latin typeface="Cantarell Bold"/>
                <a:cs typeface="Cantarell Bold"/>
              </a:rPr>
              <a:t>anually or automatically run </a:t>
            </a:r>
            <a:r>
              <a:rPr lang="en-US" dirty="0">
                <a:latin typeface="Cantarell Bold"/>
                <a:cs typeface="Cantarell Bold"/>
              </a:rPr>
              <a:t>Puppet to provision a machine</a:t>
            </a:r>
          </a:p>
        </p:txBody>
      </p:sp>
    </p:spTree>
    <p:extLst>
      <p:ext uri="{BB962C8B-B14F-4D97-AF65-F5344CB8AC3E}">
        <p14:creationId xmlns:p14="http://schemas.microsoft.com/office/powerpoint/2010/main" val="308113017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FjallaOne"/>
                <a:cs typeface="FjallaOne"/>
              </a:rPr>
              <a:t>Puppet</a:t>
            </a:r>
            <a:endParaRPr lang="en-US" dirty="0">
              <a:latin typeface="FjallaOne"/>
              <a:cs typeface="FjallaOne"/>
            </a:endParaRPr>
          </a:p>
        </p:txBody>
      </p:sp>
      <p:sp>
        <p:nvSpPr>
          <p:cNvPr id="3" name="Content Placeholder 2"/>
          <p:cNvSpPr>
            <a:spLocks noGrp="1"/>
          </p:cNvSpPr>
          <p:nvPr>
            <p:ph idx="1"/>
          </p:nvPr>
        </p:nvSpPr>
        <p:spPr/>
        <p:txBody>
          <a:bodyPr/>
          <a:lstStyle/>
          <a:p>
            <a:r>
              <a:rPr lang="en-US" dirty="0" smtClean="0">
                <a:latin typeface="Cantarell Bold"/>
                <a:cs typeface="Cantarell Bold"/>
              </a:rPr>
              <a:t>Manifests</a:t>
            </a:r>
          </a:p>
          <a:p>
            <a:r>
              <a:rPr lang="en-US" dirty="0" smtClean="0">
                <a:latin typeface="Cantarell Bold"/>
                <a:cs typeface="Cantarell Bold"/>
              </a:rPr>
              <a:t>Modules</a:t>
            </a:r>
          </a:p>
          <a:p>
            <a:r>
              <a:rPr lang="en-US" dirty="0" smtClean="0">
                <a:latin typeface="Cantarell Bold"/>
                <a:cs typeface="Cantarell Bold"/>
              </a:rPr>
              <a:t>DSL</a:t>
            </a:r>
          </a:p>
          <a:p>
            <a:r>
              <a:rPr lang="en-US" dirty="0" smtClean="0">
                <a:latin typeface="Cantarell Bold"/>
                <a:cs typeface="Cantarell Bold"/>
              </a:rPr>
              <a:t>Provision Many Things (VM’s containers)</a:t>
            </a:r>
            <a:endParaRPr lang="en-US" dirty="0">
              <a:latin typeface="Cantarell Bold"/>
              <a:cs typeface="Cantarell Bold"/>
            </a:endParaRPr>
          </a:p>
        </p:txBody>
      </p:sp>
    </p:spTree>
    <p:extLst>
      <p:ext uri="{BB962C8B-B14F-4D97-AF65-F5344CB8AC3E}">
        <p14:creationId xmlns:p14="http://schemas.microsoft.com/office/powerpoint/2010/main" val="306378517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latin typeface="FjallaOne"/>
                <a:cs typeface="FjallaOne"/>
              </a:rPr>
              <a:t>Ansible</a:t>
            </a:r>
            <a:endParaRPr lang="en-US" dirty="0">
              <a:latin typeface="FjallaOne"/>
              <a:cs typeface="FjallaOne"/>
            </a:endParaRPr>
          </a:p>
        </p:txBody>
      </p:sp>
      <p:sp>
        <p:nvSpPr>
          <p:cNvPr id="3" name="Content Placeholder 2"/>
          <p:cNvSpPr>
            <a:spLocks noGrp="1"/>
          </p:cNvSpPr>
          <p:nvPr>
            <p:ph idx="1"/>
          </p:nvPr>
        </p:nvSpPr>
        <p:spPr/>
        <p:txBody>
          <a:bodyPr/>
          <a:lstStyle/>
          <a:p>
            <a:endParaRPr lang="en-US" dirty="0" smtClean="0"/>
          </a:p>
          <a:p>
            <a:r>
              <a:rPr lang="en-US" dirty="0" smtClean="0">
                <a:latin typeface="Cantarell Bold"/>
                <a:cs typeface="Cantarell Bold"/>
              </a:rPr>
              <a:t>Playbook</a:t>
            </a:r>
          </a:p>
          <a:p>
            <a:r>
              <a:rPr lang="en-US" dirty="0" smtClean="0">
                <a:latin typeface="Cantarell Bold"/>
                <a:cs typeface="Cantarell Bold"/>
              </a:rPr>
              <a:t>Simpler DSL: SSH </a:t>
            </a:r>
          </a:p>
          <a:p>
            <a:r>
              <a:rPr lang="en-US" dirty="0" smtClean="0">
                <a:latin typeface="Cantarell Bold"/>
                <a:cs typeface="Cantarell Bold"/>
              </a:rPr>
              <a:t>YAML</a:t>
            </a:r>
          </a:p>
          <a:p>
            <a:pPr marL="0" indent="0">
              <a:buNone/>
            </a:pPr>
            <a:endParaRPr lang="en-US" dirty="0"/>
          </a:p>
        </p:txBody>
      </p:sp>
    </p:spTree>
    <p:extLst>
      <p:ext uri="{BB962C8B-B14F-4D97-AF65-F5344CB8AC3E}">
        <p14:creationId xmlns:p14="http://schemas.microsoft.com/office/powerpoint/2010/main" val="50842527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8000" dirty="0" smtClean="0">
                <a:latin typeface="FjallaOne"/>
                <a:cs typeface="FjallaOne"/>
              </a:rPr>
              <a:t>Virtualization</a:t>
            </a:r>
            <a:endParaRPr lang="en-US" sz="8000" dirty="0">
              <a:latin typeface="FjallaOne"/>
              <a:cs typeface="FjallaOne"/>
            </a:endParaRPr>
          </a:p>
        </p:txBody>
      </p:sp>
    </p:spTree>
    <p:extLst>
      <p:ext uri="{BB962C8B-B14F-4D97-AF65-F5344CB8AC3E}">
        <p14:creationId xmlns:p14="http://schemas.microsoft.com/office/powerpoint/2010/main" val="9559497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8538"/>
            <a:ext cx="8229600" cy="470795"/>
          </a:xfrm>
        </p:spPr>
        <p:txBody>
          <a:bodyPr>
            <a:normAutofit fontScale="90000"/>
          </a:bodyPr>
          <a:lstStyle/>
          <a:p>
            <a:r>
              <a:rPr lang="en-US" dirty="0" smtClean="0">
                <a:latin typeface="FjallaOne"/>
                <a:cs typeface="FjallaOne"/>
              </a:rPr>
              <a:t>Anatomy of a Control</a:t>
            </a:r>
            <a:endParaRPr lang="en-US" dirty="0">
              <a:latin typeface="FjallaOne"/>
              <a:cs typeface="FjallaOne"/>
            </a:endParaRPr>
          </a:p>
        </p:txBody>
      </p:sp>
      <p:pic>
        <p:nvPicPr>
          <p:cNvPr id="3" name="Picture 2" descr="Screen Shot 2013-12-02 at 10.50.21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60600" y="930641"/>
            <a:ext cx="4605204" cy="5266330"/>
          </a:xfrm>
          <a:prstGeom prst="rect">
            <a:avLst/>
          </a:prstGeom>
        </p:spPr>
      </p:pic>
    </p:spTree>
    <p:extLst>
      <p:ext uri="{BB962C8B-B14F-4D97-AF65-F5344CB8AC3E}">
        <p14:creationId xmlns:p14="http://schemas.microsoft.com/office/powerpoint/2010/main" val="3819885686"/>
      </p:ext>
    </p:extLst>
  </p:cSld>
  <p:clrMapOvr>
    <a:masterClrMapping/>
  </p:clrMapOvr>
  <p:timing>
    <p:tnLst>
      <p:par>
        <p:cTn xmlns:p14="http://schemas.microsoft.com/office/powerpoint/2010/mai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latin typeface="FjallaOne"/>
                <a:cs typeface="FjallaOne"/>
              </a:rPr>
              <a:t>Virtualization</a:t>
            </a:r>
            <a:r>
              <a:rPr lang="en-US" sz="8000" dirty="0">
                <a:latin typeface="FjallaOne"/>
                <a:cs typeface="FjallaOne"/>
              </a:rPr>
              <a:t/>
            </a:r>
            <a:br>
              <a:rPr lang="en-US" sz="8000" dirty="0">
                <a:latin typeface="FjallaOne"/>
                <a:cs typeface="FjallaOne"/>
              </a:rPr>
            </a:br>
            <a:endParaRPr lang="en-US" sz="8000" dirty="0">
              <a:latin typeface="FjallaOne"/>
              <a:cs typeface="FjallaOne"/>
            </a:endParaRPr>
          </a:p>
        </p:txBody>
      </p:sp>
      <p:sp>
        <p:nvSpPr>
          <p:cNvPr id="3" name="Content Placeholder 2"/>
          <p:cNvSpPr>
            <a:spLocks noGrp="1"/>
          </p:cNvSpPr>
          <p:nvPr>
            <p:ph idx="1"/>
          </p:nvPr>
        </p:nvSpPr>
        <p:spPr/>
        <p:txBody>
          <a:bodyPr>
            <a:normAutofit/>
          </a:bodyPr>
          <a:lstStyle/>
          <a:p>
            <a:r>
              <a:rPr lang="en-US" dirty="0" smtClean="0">
                <a:latin typeface="Cantarell Bold"/>
                <a:cs typeface="Cantarell Bold"/>
              </a:rPr>
              <a:t>Bare </a:t>
            </a:r>
            <a:r>
              <a:rPr lang="en-US" dirty="0" smtClean="0">
                <a:latin typeface="Cantarell Bold"/>
                <a:cs typeface="Cantarell Bold"/>
              </a:rPr>
              <a:t>metal</a:t>
            </a:r>
          </a:p>
          <a:p>
            <a:r>
              <a:rPr lang="en-US" dirty="0" smtClean="0">
                <a:latin typeface="Cantarell Bold"/>
                <a:cs typeface="Cantarell Bold"/>
              </a:rPr>
              <a:t> </a:t>
            </a:r>
            <a:r>
              <a:rPr lang="en-US" dirty="0" smtClean="0">
                <a:latin typeface="Cantarell Bold"/>
                <a:cs typeface="Cantarell Bold"/>
              </a:rPr>
              <a:t>Virtual machines</a:t>
            </a:r>
          </a:p>
          <a:p>
            <a:r>
              <a:rPr lang="en-US" dirty="0" smtClean="0">
                <a:latin typeface="Cantarell Bold"/>
                <a:cs typeface="Cantarell Bold"/>
              </a:rPr>
              <a:t>    </a:t>
            </a:r>
            <a:r>
              <a:rPr lang="en-US" dirty="0" err="1" smtClean="0">
                <a:latin typeface="Cantarell Bold"/>
                <a:cs typeface="Cantarell Bold"/>
              </a:rPr>
              <a:t>VirtualBox</a:t>
            </a:r>
            <a:endParaRPr lang="en-US" dirty="0" smtClean="0">
              <a:latin typeface="Cantarell Bold"/>
              <a:cs typeface="Cantarell Bold"/>
            </a:endParaRPr>
          </a:p>
          <a:p>
            <a:r>
              <a:rPr lang="en-US" dirty="0" smtClean="0">
                <a:latin typeface="Cantarell Bold"/>
                <a:cs typeface="Cantarell Bold"/>
              </a:rPr>
              <a:t>    </a:t>
            </a:r>
            <a:r>
              <a:rPr lang="en-US" dirty="0" smtClean="0">
                <a:latin typeface="Cantarell Bold"/>
                <a:cs typeface="Cantarell Bold"/>
              </a:rPr>
              <a:t>VMWare</a:t>
            </a:r>
            <a:endParaRPr lang="en-US" dirty="0" smtClean="0">
              <a:latin typeface="Cantarell Bold"/>
              <a:cs typeface="Cantarell Bold"/>
            </a:endParaRPr>
          </a:p>
          <a:p>
            <a:r>
              <a:rPr lang="en-US" dirty="0" smtClean="0">
                <a:latin typeface="Cantarell Bold"/>
                <a:cs typeface="Cantarell Bold"/>
              </a:rPr>
              <a:t>    </a:t>
            </a:r>
            <a:r>
              <a:rPr lang="en-US" dirty="0" err="1" smtClean="0">
                <a:latin typeface="Cantarell Bold"/>
                <a:cs typeface="Cantarell Bold"/>
              </a:rPr>
              <a:t>HyperV</a:t>
            </a:r>
            <a:endParaRPr lang="en-US" dirty="0" smtClean="0">
              <a:latin typeface="Cantarell Bold"/>
              <a:cs typeface="Cantarell Bold"/>
            </a:endParaRPr>
          </a:p>
          <a:p>
            <a:r>
              <a:rPr lang="en-US" dirty="0" smtClean="0">
                <a:latin typeface="Cantarell Bold"/>
                <a:cs typeface="Cantarell Bold"/>
              </a:rPr>
              <a:t>    </a:t>
            </a:r>
            <a:r>
              <a:rPr lang="en-US" dirty="0" err="1" smtClean="0">
                <a:latin typeface="Cantarell Bold"/>
                <a:cs typeface="Cantarell Bold"/>
              </a:rPr>
              <a:t>Xen</a:t>
            </a:r>
            <a:endParaRPr lang="en-US" dirty="0" smtClean="0">
              <a:latin typeface="Cantarell Bold"/>
              <a:cs typeface="Cantarell Bold"/>
            </a:endParaRPr>
          </a:p>
          <a:p>
            <a:r>
              <a:rPr lang="en-US" dirty="0" smtClean="0">
                <a:latin typeface="Cantarell Bold"/>
                <a:cs typeface="Cantarell Bold"/>
              </a:rPr>
              <a:t>    </a:t>
            </a:r>
            <a:r>
              <a:rPr lang="en-US" dirty="0" smtClean="0">
                <a:latin typeface="Cantarell Bold"/>
                <a:cs typeface="Cantarell Bold"/>
              </a:rPr>
              <a:t>KVM</a:t>
            </a:r>
            <a:endParaRPr lang="en-US" dirty="0">
              <a:latin typeface="Cantarell Bold"/>
              <a:cs typeface="Cantarell Bold"/>
            </a:endParaRPr>
          </a:p>
        </p:txBody>
      </p:sp>
    </p:spTree>
    <p:extLst>
      <p:ext uri="{BB962C8B-B14F-4D97-AF65-F5344CB8AC3E}">
        <p14:creationId xmlns:p14="http://schemas.microsoft.com/office/powerpoint/2010/main" val="333047116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latin typeface="FjallaOne"/>
                <a:cs typeface="FjallaOne"/>
              </a:rPr>
              <a:t>Virtualization</a:t>
            </a:r>
            <a:r>
              <a:rPr lang="en-US" dirty="0">
                <a:latin typeface="FjallaOne"/>
                <a:cs typeface="FjallaOne"/>
              </a:rPr>
              <a:t>:</a:t>
            </a:r>
            <a:r>
              <a:rPr lang="en-US" dirty="0" smtClean="0">
                <a:latin typeface="FjallaOne"/>
                <a:cs typeface="FjallaOne"/>
              </a:rPr>
              <a:t> Kernel-level </a:t>
            </a:r>
            <a:r>
              <a:rPr lang="en-US" dirty="0" smtClean="0">
                <a:latin typeface="FjallaOne"/>
                <a:cs typeface="FjallaOne"/>
              </a:rPr>
              <a:t/>
            </a:r>
            <a:br>
              <a:rPr lang="en-US" dirty="0" smtClean="0">
                <a:latin typeface="FjallaOne"/>
                <a:cs typeface="FjallaOne"/>
              </a:rPr>
            </a:br>
            <a:endParaRPr lang="en-US" dirty="0">
              <a:latin typeface="FjallaOne"/>
              <a:cs typeface="FjallaOne"/>
            </a:endParaRPr>
          </a:p>
        </p:txBody>
      </p:sp>
      <p:sp>
        <p:nvSpPr>
          <p:cNvPr id="3" name="Content Placeholder 2"/>
          <p:cNvSpPr>
            <a:spLocks noGrp="1"/>
          </p:cNvSpPr>
          <p:nvPr>
            <p:ph idx="1"/>
          </p:nvPr>
        </p:nvSpPr>
        <p:spPr/>
        <p:txBody>
          <a:bodyPr/>
          <a:lstStyle/>
          <a:p>
            <a:r>
              <a:rPr lang="en-US" dirty="0" smtClean="0">
                <a:latin typeface="Cantarell Bold"/>
                <a:cs typeface="Cantarell Bold"/>
              </a:rPr>
              <a:t>BSD </a:t>
            </a:r>
            <a:r>
              <a:rPr lang="en-US" dirty="0" smtClean="0">
                <a:latin typeface="Cantarell Bold"/>
                <a:cs typeface="Cantarell Bold"/>
              </a:rPr>
              <a:t>Jails</a:t>
            </a:r>
          </a:p>
          <a:p>
            <a:r>
              <a:rPr lang="en-US" dirty="0" smtClean="0">
                <a:latin typeface="Cantarell Bold"/>
                <a:cs typeface="Cantarell Bold"/>
              </a:rPr>
              <a:t> </a:t>
            </a:r>
            <a:r>
              <a:rPr lang="en-US" dirty="0" smtClean="0">
                <a:latin typeface="Cantarell Bold"/>
                <a:cs typeface="Cantarell Bold"/>
              </a:rPr>
              <a:t>Linux </a:t>
            </a:r>
            <a:r>
              <a:rPr lang="en-US" dirty="0" smtClean="0">
                <a:latin typeface="Cantarell Bold"/>
                <a:cs typeface="Cantarell Bold"/>
              </a:rPr>
              <a:t>Containers</a:t>
            </a:r>
          </a:p>
          <a:p>
            <a:r>
              <a:rPr lang="en-US" dirty="0" smtClean="0">
                <a:latin typeface="Cantarell Bold"/>
                <a:cs typeface="Cantarell Bold"/>
              </a:rPr>
              <a:t> </a:t>
            </a:r>
            <a:r>
              <a:rPr lang="en-US" dirty="0" smtClean="0">
                <a:latin typeface="Cantarell Bold"/>
                <a:cs typeface="Cantarell Bold"/>
              </a:rPr>
              <a:t>Solaris </a:t>
            </a:r>
            <a:r>
              <a:rPr lang="en-US" dirty="0" smtClean="0">
                <a:latin typeface="Cantarell Bold"/>
                <a:cs typeface="Cantarell Bold"/>
              </a:rPr>
              <a:t>Zones</a:t>
            </a:r>
          </a:p>
          <a:p>
            <a:r>
              <a:rPr lang="en-US" dirty="0" smtClean="0">
                <a:latin typeface="Cantarell Bold"/>
                <a:cs typeface="Cantarell Bold"/>
              </a:rPr>
              <a:t> </a:t>
            </a:r>
            <a:r>
              <a:rPr lang="en-US" dirty="0" smtClean="0">
                <a:latin typeface="Cantarell Bold"/>
                <a:cs typeface="Cantarell Bold"/>
              </a:rPr>
              <a:t>Windows Containers</a:t>
            </a:r>
            <a:endParaRPr lang="en-US" dirty="0">
              <a:latin typeface="Cantarell Bold"/>
              <a:cs typeface="Cantarell Bold"/>
            </a:endParaRPr>
          </a:p>
        </p:txBody>
      </p:sp>
    </p:spTree>
    <p:extLst>
      <p:ext uri="{BB962C8B-B14F-4D97-AF65-F5344CB8AC3E}">
        <p14:creationId xmlns:p14="http://schemas.microsoft.com/office/powerpoint/2010/main" val="362047395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latin typeface="FjallaOne"/>
                <a:cs typeface="FjallaOne"/>
              </a:rPr>
              <a:t>DevOps-Friendly Virtualization</a:t>
            </a:r>
            <a:r>
              <a:rPr lang="en-US" dirty="0"/>
              <a:t/>
            </a:r>
            <a:br>
              <a:rPr lang="en-US" dirty="0"/>
            </a:br>
            <a:endParaRPr lang="en-US" dirty="0"/>
          </a:p>
        </p:txBody>
      </p:sp>
      <p:sp>
        <p:nvSpPr>
          <p:cNvPr id="3" name="Content Placeholder 2"/>
          <p:cNvSpPr>
            <a:spLocks noGrp="1"/>
          </p:cNvSpPr>
          <p:nvPr>
            <p:ph idx="1"/>
          </p:nvPr>
        </p:nvSpPr>
        <p:spPr/>
        <p:txBody>
          <a:bodyPr/>
          <a:lstStyle/>
          <a:p>
            <a:r>
              <a:rPr lang="en-US" dirty="0" smtClean="0">
                <a:latin typeface="Cantarell Bold"/>
                <a:cs typeface="Cantarell Bold"/>
              </a:rPr>
              <a:t>Vagrant </a:t>
            </a:r>
            <a:r>
              <a:rPr lang="en-US" dirty="0" smtClean="0">
                <a:latin typeface="Cantarell Bold"/>
                <a:cs typeface="Cantarell Bold"/>
              </a:rPr>
              <a:t>(Vagrant Box)</a:t>
            </a:r>
          </a:p>
          <a:p>
            <a:r>
              <a:rPr lang="en-US" dirty="0" smtClean="0">
                <a:latin typeface="Cantarell Bold"/>
                <a:cs typeface="Cantarell Bold"/>
              </a:rPr>
              <a:t>Docker  </a:t>
            </a:r>
            <a:r>
              <a:rPr lang="en-US" dirty="0" smtClean="0">
                <a:latin typeface="Cantarell Bold"/>
                <a:cs typeface="Cantarell Bold"/>
              </a:rPr>
              <a:t>(Docker Container)</a:t>
            </a:r>
          </a:p>
          <a:p>
            <a:r>
              <a:rPr lang="en-US" dirty="0" smtClean="0">
                <a:latin typeface="Cantarell Bold"/>
                <a:cs typeface="Cantarell Bold"/>
              </a:rPr>
              <a:t>Git Conventions</a:t>
            </a:r>
            <a:endParaRPr lang="en-US" dirty="0">
              <a:latin typeface="Cantarell Bold"/>
              <a:cs typeface="Cantarell Bold"/>
            </a:endParaRPr>
          </a:p>
        </p:txBody>
      </p:sp>
    </p:spTree>
    <p:extLst>
      <p:ext uri="{BB962C8B-B14F-4D97-AF65-F5344CB8AC3E}">
        <p14:creationId xmlns:p14="http://schemas.microsoft.com/office/powerpoint/2010/main" val="251916949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FjallaOne"/>
                <a:cs typeface="FjallaOne"/>
              </a:rPr>
              <a:t>Containers</a:t>
            </a:r>
            <a:endParaRPr lang="en-US" dirty="0">
              <a:latin typeface="FjallaOne"/>
              <a:cs typeface="FjallaOne"/>
            </a:endParaRPr>
          </a:p>
        </p:txBody>
      </p:sp>
      <p:sp>
        <p:nvSpPr>
          <p:cNvPr id="3" name="Content Placeholder 2"/>
          <p:cNvSpPr>
            <a:spLocks noGrp="1"/>
          </p:cNvSpPr>
          <p:nvPr>
            <p:ph idx="1"/>
          </p:nvPr>
        </p:nvSpPr>
        <p:spPr/>
        <p:txBody>
          <a:bodyPr>
            <a:normAutofit fontScale="92500" lnSpcReduction="20000"/>
          </a:bodyPr>
          <a:lstStyle/>
          <a:p>
            <a:pPr marL="0" indent="0">
              <a:buNone/>
            </a:pPr>
            <a:endParaRPr lang="en-US" dirty="0"/>
          </a:p>
          <a:p>
            <a:r>
              <a:rPr lang="en-US" dirty="0">
                <a:latin typeface="Cantarell Bold"/>
                <a:cs typeface="Cantarell Bold"/>
              </a:rPr>
              <a:t>P</a:t>
            </a:r>
            <a:r>
              <a:rPr lang="en-US" dirty="0" smtClean="0">
                <a:latin typeface="Cantarell Bold"/>
                <a:cs typeface="Cantarell Bold"/>
              </a:rPr>
              <a:t>rocess </a:t>
            </a:r>
            <a:r>
              <a:rPr lang="en-US" dirty="0">
                <a:latin typeface="Cantarell Bold"/>
                <a:cs typeface="Cantarell Bold"/>
              </a:rPr>
              <a:t>isolation</a:t>
            </a:r>
          </a:p>
          <a:p>
            <a:r>
              <a:rPr lang="en-US" dirty="0">
                <a:latin typeface="Cantarell Bold"/>
                <a:cs typeface="Cantarell Bold"/>
              </a:rPr>
              <a:t>L</a:t>
            </a:r>
            <a:r>
              <a:rPr lang="en-US" dirty="0" smtClean="0">
                <a:latin typeface="Cantarell Bold"/>
                <a:cs typeface="Cantarell Bold"/>
              </a:rPr>
              <a:t>ogical </a:t>
            </a:r>
            <a:r>
              <a:rPr lang="en-US" dirty="0">
                <a:latin typeface="Cantarell Bold"/>
                <a:cs typeface="Cantarell Bold"/>
              </a:rPr>
              <a:t>segregation of duties</a:t>
            </a:r>
          </a:p>
          <a:p>
            <a:r>
              <a:rPr lang="en-US" dirty="0">
                <a:latin typeface="Cantarell Bold"/>
                <a:cs typeface="Cantarell Bold"/>
              </a:rPr>
              <a:t>L</a:t>
            </a:r>
            <a:r>
              <a:rPr lang="en-US" dirty="0" smtClean="0">
                <a:latin typeface="Cantarell Bold"/>
                <a:cs typeface="Cantarell Bold"/>
              </a:rPr>
              <a:t>ower </a:t>
            </a:r>
            <a:r>
              <a:rPr lang="en-US" dirty="0">
                <a:latin typeface="Cantarell Bold"/>
                <a:cs typeface="Cantarell Bold"/>
              </a:rPr>
              <a:t>attack surface</a:t>
            </a:r>
          </a:p>
          <a:p>
            <a:r>
              <a:rPr lang="en-US" dirty="0">
                <a:latin typeface="Cantarell Bold"/>
                <a:cs typeface="Cantarell Bold"/>
              </a:rPr>
              <a:t>C</a:t>
            </a:r>
            <a:r>
              <a:rPr lang="en-US" dirty="0" smtClean="0">
                <a:latin typeface="Cantarell Bold"/>
                <a:cs typeface="Cantarell Bold"/>
              </a:rPr>
              <a:t>ontrol </a:t>
            </a:r>
            <a:r>
              <a:rPr lang="en-US" dirty="0">
                <a:latin typeface="Cantarell Bold"/>
                <a:cs typeface="Cantarell Bold"/>
              </a:rPr>
              <a:t>groups and namespaces: stronger isolation</a:t>
            </a:r>
          </a:p>
          <a:p>
            <a:pPr marL="857250" lvl="1" indent="-457200"/>
            <a:r>
              <a:rPr lang="en-US" dirty="0" smtClean="0">
                <a:latin typeface="Cantarell Bold"/>
                <a:cs typeface="Cantarell Bold"/>
              </a:rPr>
              <a:t>Immutability</a:t>
            </a:r>
            <a:endParaRPr lang="en-US" dirty="0">
              <a:latin typeface="Cantarell Bold"/>
              <a:cs typeface="Cantarell Bold"/>
            </a:endParaRPr>
          </a:p>
          <a:p>
            <a:pPr marL="857250" lvl="1" indent="-457200"/>
            <a:r>
              <a:rPr lang="en-US" dirty="0">
                <a:latin typeface="Cantarell Bold"/>
                <a:cs typeface="Cantarell Bold"/>
              </a:rPr>
              <a:t>D</a:t>
            </a:r>
            <a:r>
              <a:rPr lang="en-US" dirty="0" smtClean="0">
                <a:latin typeface="Cantarell Bold"/>
                <a:cs typeface="Cantarell Bold"/>
              </a:rPr>
              <a:t>ifferent </a:t>
            </a:r>
            <a:r>
              <a:rPr lang="en-US" dirty="0">
                <a:latin typeface="Cantarell Bold"/>
                <a:cs typeface="Cantarell Bold"/>
              </a:rPr>
              <a:t>update and patching model</a:t>
            </a:r>
          </a:p>
          <a:p>
            <a:pPr marL="857250" lvl="1" indent="-457200"/>
            <a:r>
              <a:rPr lang="en-US" dirty="0">
                <a:latin typeface="Cantarell Bold"/>
                <a:cs typeface="Cantarell Bold"/>
              </a:rPr>
              <a:t>P</a:t>
            </a:r>
            <a:r>
              <a:rPr lang="en-US" dirty="0" smtClean="0">
                <a:latin typeface="Cantarell Bold"/>
                <a:cs typeface="Cantarell Bold"/>
              </a:rPr>
              <a:t>recise </a:t>
            </a:r>
            <a:r>
              <a:rPr lang="en-US" dirty="0">
                <a:latin typeface="Cantarell Bold"/>
                <a:cs typeface="Cantarell Bold"/>
              </a:rPr>
              <a:t>control</a:t>
            </a:r>
          </a:p>
          <a:p>
            <a:pPr marL="857250" lvl="1" indent="-457200"/>
            <a:r>
              <a:rPr lang="en-US" dirty="0">
                <a:latin typeface="Cantarell Bold"/>
                <a:cs typeface="Cantarell Bold"/>
              </a:rPr>
              <a:t>E</a:t>
            </a:r>
            <a:r>
              <a:rPr lang="en-US" dirty="0" smtClean="0">
                <a:latin typeface="Cantarell Bold"/>
                <a:cs typeface="Cantarell Bold"/>
              </a:rPr>
              <a:t>nhanced </a:t>
            </a:r>
            <a:r>
              <a:rPr lang="en-US" dirty="0">
                <a:latin typeface="Cantarell Bold"/>
                <a:cs typeface="Cantarell Bold"/>
              </a:rPr>
              <a:t>insight </a:t>
            </a:r>
          </a:p>
          <a:p>
            <a:endParaRPr lang="en-US" dirty="0"/>
          </a:p>
          <a:p>
            <a:endParaRPr lang="en-US" dirty="0"/>
          </a:p>
        </p:txBody>
      </p:sp>
    </p:spTree>
    <p:extLst>
      <p:ext uri="{BB962C8B-B14F-4D97-AF65-F5344CB8AC3E}">
        <p14:creationId xmlns:p14="http://schemas.microsoft.com/office/powerpoint/2010/main" val="126159326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FjallaOne"/>
                <a:cs typeface="FjallaOne"/>
              </a:rPr>
              <a:t>Containers</a:t>
            </a:r>
            <a:endParaRPr lang="en-US" dirty="0">
              <a:latin typeface="FjallaOne"/>
              <a:cs typeface="FjallaOne"/>
            </a:endParaRPr>
          </a:p>
        </p:txBody>
      </p:sp>
      <p:sp>
        <p:nvSpPr>
          <p:cNvPr id="3" name="Content Placeholder 2"/>
          <p:cNvSpPr>
            <a:spLocks noGrp="1"/>
          </p:cNvSpPr>
          <p:nvPr>
            <p:ph idx="1"/>
          </p:nvPr>
        </p:nvSpPr>
        <p:spPr/>
        <p:txBody>
          <a:bodyPr>
            <a:normAutofit fontScale="85000" lnSpcReduction="20000"/>
          </a:bodyPr>
          <a:lstStyle/>
          <a:p>
            <a:pPr marL="0" indent="0">
              <a:buNone/>
            </a:pPr>
            <a:r>
              <a:rPr lang="en-US" dirty="0" smtClean="0"/>
              <a:t>“</a:t>
            </a:r>
            <a:r>
              <a:rPr lang="en-US" dirty="0" smtClean="0">
                <a:latin typeface="Cantarell Bold"/>
                <a:cs typeface="Cantarell Bold"/>
              </a:rPr>
              <a:t>By </a:t>
            </a:r>
            <a:r>
              <a:rPr lang="en-US" dirty="0">
                <a:latin typeface="Cantarell Bold"/>
                <a:cs typeface="Cantarell Bold"/>
              </a:rPr>
              <a:t>using </a:t>
            </a:r>
            <a:r>
              <a:rPr lang="en-US" dirty="0" err="1">
                <a:latin typeface="Cantarell Bold"/>
                <a:cs typeface="Cantarell Bold"/>
              </a:rPr>
              <a:t>cgroups</a:t>
            </a:r>
            <a:r>
              <a:rPr lang="en-US" dirty="0">
                <a:latin typeface="Cantarell Bold"/>
                <a:cs typeface="Cantarell Bold"/>
              </a:rPr>
              <a:t>, system administrators gain fine-grained control over allocating, prioritizing, denying, managing, and monitoring system resources. Hardware resources can be appropriately divided up among tasks and users, increasing overall </a:t>
            </a:r>
            <a:r>
              <a:rPr lang="en-US" dirty="0" smtClean="0">
                <a:latin typeface="Cantarell Bold"/>
                <a:cs typeface="Cantarell Bold"/>
              </a:rPr>
              <a:t>efficiency”. </a:t>
            </a:r>
            <a:endParaRPr lang="en-US" dirty="0">
              <a:latin typeface="Cantarell Bold"/>
              <a:cs typeface="Cantarell Bold"/>
            </a:endParaRPr>
          </a:p>
          <a:p>
            <a:endParaRPr lang="en-US" dirty="0">
              <a:latin typeface="Cantarell Bold"/>
              <a:cs typeface="Cantarell Bold"/>
            </a:endParaRPr>
          </a:p>
          <a:p>
            <a:pPr marL="0" indent="0">
              <a:buNone/>
            </a:pPr>
            <a:r>
              <a:rPr lang="en-US" dirty="0" smtClean="0">
                <a:latin typeface="Cantarell Bold"/>
                <a:cs typeface="Cantarell Bold"/>
              </a:rPr>
              <a:t>“Multiple </a:t>
            </a:r>
            <a:r>
              <a:rPr lang="en-US" dirty="0">
                <a:latin typeface="Cantarell Bold"/>
                <a:cs typeface="Cantarell Bold"/>
              </a:rPr>
              <a:t>separate hierarchies of </a:t>
            </a:r>
            <a:r>
              <a:rPr lang="en-US" dirty="0" err="1">
                <a:latin typeface="Cantarell Bold"/>
                <a:cs typeface="Cantarell Bold"/>
              </a:rPr>
              <a:t>cgroups</a:t>
            </a:r>
            <a:r>
              <a:rPr lang="en-US" dirty="0">
                <a:latin typeface="Cantarell Bold"/>
                <a:cs typeface="Cantarell Bold"/>
              </a:rPr>
              <a:t> are necessary because each hierarchy is attached to one or more subsystems. A subsystem ⁠[2] represents a single resource, such as CPU time or </a:t>
            </a:r>
            <a:r>
              <a:rPr lang="en-US" dirty="0" smtClean="0">
                <a:latin typeface="Cantarell Bold"/>
                <a:cs typeface="Cantarell Bold"/>
              </a:rPr>
              <a:t>memory”. </a:t>
            </a:r>
            <a:endParaRPr lang="en-US" dirty="0">
              <a:latin typeface="Cantarell Bold"/>
              <a:cs typeface="Cantarell Bold"/>
            </a:endParaRPr>
          </a:p>
        </p:txBody>
      </p:sp>
    </p:spTree>
    <p:extLst>
      <p:ext uri="{BB962C8B-B14F-4D97-AF65-F5344CB8AC3E}">
        <p14:creationId xmlns:p14="http://schemas.microsoft.com/office/powerpoint/2010/main" val="242143924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err="1" smtClean="0">
                <a:latin typeface="FjallaOne"/>
                <a:cs typeface="FjallaOne"/>
              </a:rPr>
              <a:t>Cgroup</a:t>
            </a:r>
            <a:r>
              <a:rPr lang="en-US" b="1" dirty="0" smtClean="0">
                <a:latin typeface="FjallaOne"/>
                <a:cs typeface="FjallaOne"/>
              </a:rPr>
              <a:t> Subsystems </a:t>
            </a:r>
            <a:r>
              <a:rPr lang="en-US" b="1" dirty="0">
                <a:latin typeface="FjallaOne"/>
                <a:cs typeface="FjallaOne"/>
              </a:rPr>
              <a:t>in Red Hat Enterprise Linux</a:t>
            </a:r>
            <a:r>
              <a:rPr lang="en-US" dirty="0">
                <a:latin typeface="FjallaOne"/>
                <a:cs typeface="FjallaOne"/>
              </a:rPr>
              <a:t/>
            </a:r>
            <a:br>
              <a:rPr lang="en-US" dirty="0">
                <a:latin typeface="FjallaOne"/>
                <a:cs typeface="FjallaOne"/>
              </a:rPr>
            </a:br>
            <a:endParaRPr lang="en-US" dirty="0">
              <a:latin typeface="FjallaOne"/>
              <a:cs typeface="FjallaOne"/>
            </a:endParaRPr>
          </a:p>
        </p:txBody>
      </p:sp>
      <p:sp>
        <p:nvSpPr>
          <p:cNvPr id="3" name="Content Placeholder 2"/>
          <p:cNvSpPr>
            <a:spLocks noGrp="1"/>
          </p:cNvSpPr>
          <p:nvPr>
            <p:ph idx="1"/>
          </p:nvPr>
        </p:nvSpPr>
        <p:spPr/>
        <p:txBody>
          <a:bodyPr>
            <a:normAutofit fontScale="47500" lnSpcReduction="20000"/>
          </a:bodyPr>
          <a:lstStyle/>
          <a:p>
            <a:r>
              <a:rPr lang="en-US" dirty="0" err="1" smtClean="0">
                <a:latin typeface="Cantarell Bold"/>
                <a:cs typeface="Cantarell Bold"/>
              </a:rPr>
              <a:t>blkio</a:t>
            </a:r>
            <a:r>
              <a:rPr lang="en-US" dirty="0" smtClean="0">
                <a:latin typeface="Cantarell Bold"/>
                <a:cs typeface="Cantarell Bold"/>
              </a:rPr>
              <a:t> </a:t>
            </a:r>
            <a:r>
              <a:rPr lang="en-US" dirty="0">
                <a:latin typeface="Cantarell Bold"/>
                <a:cs typeface="Cantarell Bold"/>
              </a:rPr>
              <a:t>— this subsystem sets limits on input/output access to and from block devices such as physical drives (disk, solid state, USB, etc.). </a:t>
            </a:r>
          </a:p>
          <a:p>
            <a:r>
              <a:rPr lang="en-US" dirty="0" err="1">
                <a:latin typeface="Cantarell Bold"/>
                <a:cs typeface="Cantarell Bold"/>
              </a:rPr>
              <a:t>cpu</a:t>
            </a:r>
            <a:r>
              <a:rPr lang="en-US" dirty="0">
                <a:latin typeface="Cantarell Bold"/>
                <a:cs typeface="Cantarell Bold"/>
              </a:rPr>
              <a:t> — this subsystem uses the scheduler to provide </a:t>
            </a:r>
            <a:r>
              <a:rPr lang="en-US" dirty="0" err="1">
                <a:latin typeface="Cantarell Bold"/>
                <a:cs typeface="Cantarell Bold"/>
              </a:rPr>
              <a:t>cgroup</a:t>
            </a:r>
            <a:r>
              <a:rPr lang="en-US" dirty="0">
                <a:latin typeface="Cantarell Bold"/>
                <a:cs typeface="Cantarell Bold"/>
              </a:rPr>
              <a:t> tasks access to the CPU. </a:t>
            </a:r>
          </a:p>
          <a:p>
            <a:r>
              <a:rPr lang="en-US" dirty="0" err="1">
                <a:latin typeface="Cantarell Bold"/>
                <a:cs typeface="Cantarell Bold"/>
              </a:rPr>
              <a:t>cpuacct</a:t>
            </a:r>
            <a:r>
              <a:rPr lang="en-US" dirty="0">
                <a:latin typeface="Cantarell Bold"/>
                <a:cs typeface="Cantarell Bold"/>
              </a:rPr>
              <a:t> — this subsystem generates automatic reports on CPU resources used by tasks in a </a:t>
            </a:r>
            <a:r>
              <a:rPr lang="en-US" dirty="0" err="1">
                <a:latin typeface="Cantarell Bold"/>
                <a:cs typeface="Cantarell Bold"/>
              </a:rPr>
              <a:t>cgroup</a:t>
            </a:r>
            <a:r>
              <a:rPr lang="en-US" dirty="0">
                <a:latin typeface="Cantarell Bold"/>
                <a:cs typeface="Cantarell Bold"/>
              </a:rPr>
              <a:t>. </a:t>
            </a:r>
          </a:p>
          <a:p>
            <a:r>
              <a:rPr lang="en-US" dirty="0" err="1">
                <a:latin typeface="Cantarell Bold"/>
                <a:cs typeface="Cantarell Bold"/>
              </a:rPr>
              <a:t>cpuset</a:t>
            </a:r>
            <a:r>
              <a:rPr lang="en-US" dirty="0">
                <a:latin typeface="Cantarell Bold"/>
                <a:cs typeface="Cantarell Bold"/>
              </a:rPr>
              <a:t> — this subsystem assigns individual CPUs (on a multicore system) and memory nodes to tasks in a </a:t>
            </a:r>
            <a:r>
              <a:rPr lang="en-US" dirty="0" err="1">
                <a:latin typeface="Cantarell Bold"/>
                <a:cs typeface="Cantarell Bold"/>
              </a:rPr>
              <a:t>cgroup</a:t>
            </a:r>
            <a:r>
              <a:rPr lang="en-US" dirty="0">
                <a:latin typeface="Cantarell Bold"/>
                <a:cs typeface="Cantarell Bold"/>
              </a:rPr>
              <a:t>. </a:t>
            </a:r>
          </a:p>
          <a:p>
            <a:r>
              <a:rPr lang="en-US" dirty="0">
                <a:latin typeface="Cantarell Bold"/>
                <a:cs typeface="Cantarell Bold"/>
              </a:rPr>
              <a:t>devices — this subsystem allows or denies access to devices by tasks in a </a:t>
            </a:r>
            <a:r>
              <a:rPr lang="en-US" dirty="0" err="1">
                <a:latin typeface="Cantarell Bold"/>
                <a:cs typeface="Cantarell Bold"/>
              </a:rPr>
              <a:t>cgroup</a:t>
            </a:r>
            <a:r>
              <a:rPr lang="en-US" dirty="0">
                <a:latin typeface="Cantarell Bold"/>
                <a:cs typeface="Cantarell Bold"/>
              </a:rPr>
              <a:t>. </a:t>
            </a:r>
          </a:p>
          <a:p>
            <a:r>
              <a:rPr lang="en-US" dirty="0">
                <a:latin typeface="Cantarell Bold"/>
                <a:cs typeface="Cantarell Bold"/>
              </a:rPr>
              <a:t>freezer — this subsystem suspends or resumes tasks in a </a:t>
            </a:r>
            <a:r>
              <a:rPr lang="en-US" dirty="0" err="1">
                <a:latin typeface="Cantarell Bold"/>
                <a:cs typeface="Cantarell Bold"/>
              </a:rPr>
              <a:t>cgroup</a:t>
            </a:r>
            <a:r>
              <a:rPr lang="en-US" dirty="0">
                <a:latin typeface="Cantarell Bold"/>
                <a:cs typeface="Cantarell Bold"/>
              </a:rPr>
              <a:t>. </a:t>
            </a:r>
          </a:p>
          <a:p>
            <a:r>
              <a:rPr lang="en-US" dirty="0">
                <a:latin typeface="Cantarell Bold"/>
                <a:cs typeface="Cantarell Bold"/>
              </a:rPr>
              <a:t>memory — this subsystem sets limits on memory use by tasks in a </a:t>
            </a:r>
            <a:r>
              <a:rPr lang="en-US" dirty="0" err="1">
                <a:latin typeface="Cantarell Bold"/>
                <a:cs typeface="Cantarell Bold"/>
              </a:rPr>
              <a:t>cgroup</a:t>
            </a:r>
            <a:r>
              <a:rPr lang="en-US" dirty="0">
                <a:latin typeface="Cantarell Bold"/>
                <a:cs typeface="Cantarell Bold"/>
              </a:rPr>
              <a:t>, and generates automatic reports on memory resources used by those tasks. </a:t>
            </a:r>
          </a:p>
          <a:p>
            <a:r>
              <a:rPr lang="en-US" dirty="0" err="1">
                <a:latin typeface="Cantarell Bold"/>
                <a:cs typeface="Cantarell Bold"/>
              </a:rPr>
              <a:t>net_cls</a:t>
            </a:r>
            <a:r>
              <a:rPr lang="en-US" dirty="0">
                <a:latin typeface="Cantarell Bold"/>
                <a:cs typeface="Cantarell Bold"/>
              </a:rPr>
              <a:t> — this subsystem tags network packets with a class identifier (</a:t>
            </a:r>
            <a:r>
              <a:rPr lang="en-US" dirty="0" err="1">
                <a:latin typeface="Cantarell Bold"/>
                <a:cs typeface="Cantarell Bold"/>
              </a:rPr>
              <a:t>classid</a:t>
            </a:r>
            <a:r>
              <a:rPr lang="en-US" dirty="0">
                <a:latin typeface="Cantarell Bold"/>
                <a:cs typeface="Cantarell Bold"/>
              </a:rPr>
              <a:t>) that allows the Linux traffic controller (</a:t>
            </a:r>
            <a:r>
              <a:rPr lang="en-US" dirty="0" err="1">
                <a:latin typeface="Cantarell Bold"/>
                <a:cs typeface="Cantarell Bold"/>
              </a:rPr>
              <a:t>tc</a:t>
            </a:r>
            <a:r>
              <a:rPr lang="en-US" dirty="0">
                <a:latin typeface="Cantarell Bold"/>
                <a:cs typeface="Cantarell Bold"/>
              </a:rPr>
              <a:t>) to identify packets originating from a particular </a:t>
            </a:r>
            <a:r>
              <a:rPr lang="en-US" dirty="0" err="1">
                <a:latin typeface="Cantarell Bold"/>
                <a:cs typeface="Cantarell Bold"/>
              </a:rPr>
              <a:t>cgroup</a:t>
            </a:r>
            <a:r>
              <a:rPr lang="en-US" dirty="0">
                <a:latin typeface="Cantarell Bold"/>
                <a:cs typeface="Cantarell Bold"/>
              </a:rPr>
              <a:t> task. </a:t>
            </a:r>
          </a:p>
          <a:p>
            <a:r>
              <a:rPr lang="en-US" dirty="0" err="1">
                <a:latin typeface="Cantarell Bold"/>
                <a:cs typeface="Cantarell Bold"/>
              </a:rPr>
              <a:t>net_prio</a:t>
            </a:r>
            <a:r>
              <a:rPr lang="en-US" dirty="0">
                <a:latin typeface="Cantarell Bold"/>
                <a:cs typeface="Cantarell Bold"/>
              </a:rPr>
              <a:t> — this subsystem provides a way to dynamically set the priority of network traffic per network interface. </a:t>
            </a:r>
          </a:p>
          <a:p>
            <a:r>
              <a:rPr lang="en-US" dirty="0">
                <a:latin typeface="Cantarell Bold"/>
                <a:cs typeface="Cantarell Bold"/>
              </a:rPr>
              <a:t>ns — the </a:t>
            </a:r>
            <a:r>
              <a:rPr lang="en-US" i="1" dirty="0">
                <a:latin typeface="Cantarell Bold"/>
                <a:cs typeface="Cantarell Bold"/>
              </a:rPr>
              <a:t>namespace</a:t>
            </a:r>
            <a:r>
              <a:rPr lang="en-US" dirty="0">
                <a:latin typeface="Cantarell Bold"/>
                <a:cs typeface="Cantarell Bold"/>
              </a:rPr>
              <a:t> subsystem</a:t>
            </a:r>
          </a:p>
          <a:p>
            <a:r>
              <a:rPr lang="en-US" dirty="0"/>
              <a:t/>
            </a:r>
            <a:br>
              <a:rPr lang="en-US" dirty="0"/>
            </a:br>
            <a:endParaRPr lang="en-US" dirty="0">
              <a:effectLst/>
            </a:endParaRPr>
          </a:p>
        </p:txBody>
      </p:sp>
    </p:spTree>
    <p:extLst>
      <p:ext uri="{BB962C8B-B14F-4D97-AF65-F5344CB8AC3E}">
        <p14:creationId xmlns:p14="http://schemas.microsoft.com/office/powerpoint/2010/main" val="44577175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FjallaOne"/>
                <a:cs typeface="FjallaOne"/>
              </a:rPr>
              <a:t>Infrastructure as Code</a:t>
            </a:r>
            <a:endParaRPr lang="en-US" dirty="0">
              <a:latin typeface="FjallaOne"/>
              <a:cs typeface="FjallaOne"/>
            </a:endParaRPr>
          </a:p>
        </p:txBody>
      </p:sp>
      <p:sp>
        <p:nvSpPr>
          <p:cNvPr id="3" name="Content Placeholder 2"/>
          <p:cNvSpPr>
            <a:spLocks noGrp="1"/>
          </p:cNvSpPr>
          <p:nvPr>
            <p:ph idx="1"/>
          </p:nvPr>
        </p:nvSpPr>
        <p:spPr/>
        <p:txBody>
          <a:bodyPr/>
          <a:lstStyle/>
          <a:p>
            <a:r>
              <a:rPr lang="en-US" dirty="0" smtClean="0">
                <a:latin typeface="Cantarell Bold"/>
                <a:cs typeface="Cantarell Bold"/>
              </a:rPr>
              <a:t>Precisely Defined</a:t>
            </a:r>
          </a:p>
          <a:p>
            <a:r>
              <a:rPr lang="en-US" dirty="0" smtClean="0">
                <a:latin typeface="Cantarell Bold"/>
                <a:cs typeface="Cantarell Bold"/>
              </a:rPr>
              <a:t>Auditable</a:t>
            </a:r>
          </a:p>
          <a:p>
            <a:r>
              <a:rPr lang="en-US" dirty="0" smtClean="0">
                <a:latin typeface="Cantarell Bold"/>
                <a:cs typeface="Cantarell Bold"/>
              </a:rPr>
              <a:t>Controllable</a:t>
            </a:r>
          </a:p>
          <a:p>
            <a:r>
              <a:rPr lang="en-US" dirty="0" smtClean="0">
                <a:latin typeface="Cantarell Bold"/>
                <a:cs typeface="Cantarell Bold"/>
              </a:rPr>
              <a:t>Reproducible</a:t>
            </a:r>
          </a:p>
          <a:p>
            <a:r>
              <a:rPr lang="en-US" dirty="0" smtClean="0">
                <a:latin typeface="Cantarell Bold"/>
                <a:cs typeface="Cantarell Bold"/>
              </a:rPr>
              <a:t>Predictable</a:t>
            </a:r>
          </a:p>
          <a:p>
            <a:r>
              <a:rPr lang="en-US" dirty="0" smtClean="0">
                <a:latin typeface="Cantarell Bold"/>
                <a:cs typeface="Cantarell Bold"/>
              </a:rPr>
              <a:t>Executable Documentation (!!!!!!)</a:t>
            </a:r>
          </a:p>
          <a:p>
            <a:endParaRPr lang="en-US" dirty="0" smtClean="0"/>
          </a:p>
          <a:p>
            <a:pPr marL="0" indent="0">
              <a:buNone/>
            </a:pPr>
            <a:endParaRPr lang="en-US" dirty="0"/>
          </a:p>
        </p:txBody>
      </p:sp>
    </p:spTree>
    <p:extLst>
      <p:ext uri="{BB962C8B-B14F-4D97-AF65-F5344CB8AC3E}">
        <p14:creationId xmlns:p14="http://schemas.microsoft.com/office/powerpoint/2010/main" val="117112907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latin typeface="FjallaOne"/>
                <a:cs typeface="FjallaOne"/>
              </a:rPr>
              <a:t>Software Defined Defined Infrastructure</a:t>
            </a:r>
            <a:endParaRPr lang="en-US" dirty="0">
              <a:latin typeface="FjallaOne"/>
              <a:cs typeface="FjallaOne"/>
            </a:endParaRPr>
          </a:p>
        </p:txBody>
      </p:sp>
      <p:sp>
        <p:nvSpPr>
          <p:cNvPr id="3" name="Content Placeholder 2"/>
          <p:cNvSpPr>
            <a:spLocks noGrp="1"/>
          </p:cNvSpPr>
          <p:nvPr>
            <p:ph idx="1"/>
          </p:nvPr>
        </p:nvSpPr>
        <p:spPr/>
        <p:txBody>
          <a:bodyPr/>
          <a:lstStyle/>
          <a:p>
            <a:r>
              <a:rPr lang="en-US" dirty="0" smtClean="0">
                <a:latin typeface="Cantarell Bold"/>
                <a:cs typeface="Cantarell Bold"/>
              </a:rPr>
              <a:t>SDIM: Machine Configuration (Virtualization, Chef &amp; Puppet), AWS, </a:t>
            </a:r>
            <a:r>
              <a:rPr lang="en-US" dirty="0" err="1" smtClean="0">
                <a:latin typeface="Cantarell Bold"/>
                <a:cs typeface="Cantarell Bold"/>
              </a:rPr>
              <a:t>VMWare</a:t>
            </a:r>
            <a:r>
              <a:rPr lang="en-US" dirty="0" smtClean="0">
                <a:latin typeface="Cantarell Bold"/>
                <a:cs typeface="Cantarell Bold"/>
              </a:rPr>
              <a:t> &amp; </a:t>
            </a:r>
            <a:r>
              <a:rPr lang="en-US" dirty="0" err="1" smtClean="0">
                <a:latin typeface="Cantarell Bold"/>
                <a:cs typeface="Cantarell Bold"/>
              </a:rPr>
              <a:t>OpenStack</a:t>
            </a:r>
            <a:endParaRPr lang="en-US" dirty="0" smtClean="0">
              <a:latin typeface="Cantarell Bold"/>
              <a:cs typeface="Cantarell Bold"/>
            </a:endParaRPr>
          </a:p>
          <a:p>
            <a:r>
              <a:rPr lang="en-US" dirty="0" smtClean="0">
                <a:latin typeface="Cantarell Bold"/>
                <a:cs typeface="Cantarell Bold"/>
              </a:rPr>
              <a:t>SDN: Software Defined Networking</a:t>
            </a:r>
          </a:p>
          <a:p>
            <a:r>
              <a:rPr lang="en-US" dirty="0" smtClean="0">
                <a:latin typeface="Cantarell Bold"/>
                <a:cs typeface="Cantarell Bold"/>
              </a:rPr>
              <a:t>SDS: Software Defined Storage</a:t>
            </a:r>
          </a:p>
          <a:p>
            <a:r>
              <a:rPr lang="en-US" dirty="0" smtClean="0">
                <a:latin typeface="Cantarell Bold"/>
                <a:cs typeface="Cantarell Bold"/>
              </a:rPr>
              <a:t>Software Defined Application Security?</a:t>
            </a:r>
            <a:endParaRPr lang="en-US" dirty="0">
              <a:latin typeface="Cantarell Bold"/>
              <a:cs typeface="Cantarell Bold"/>
            </a:endParaRPr>
          </a:p>
        </p:txBody>
      </p:sp>
    </p:spTree>
    <p:extLst>
      <p:ext uri="{BB962C8B-B14F-4D97-AF65-F5344CB8AC3E}">
        <p14:creationId xmlns:p14="http://schemas.microsoft.com/office/powerpoint/2010/main" val="1829968639"/>
      </p:ext>
    </p:extLst>
  </p:cSld>
  <p:clrMapOvr>
    <a:masterClrMapping/>
  </p:clrMapOvr>
  <p:timing>
    <p:tnLst>
      <p:par>
        <p:cTn xmlns:p14="http://schemas.microsoft.com/office/powerpoint/2010/mai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FjallaOne"/>
                <a:cs typeface="FjallaOne"/>
              </a:rPr>
              <a:t>Vagrant</a:t>
            </a:r>
            <a:endParaRPr lang="en-US" dirty="0">
              <a:latin typeface="FjallaOne"/>
              <a:cs typeface="FjallaOne"/>
            </a:endParaRPr>
          </a:p>
        </p:txBody>
      </p:sp>
      <p:sp>
        <p:nvSpPr>
          <p:cNvPr id="3" name="Content Placeholder 2"/>
          <p:cNvSpPr>
            <a:spLocks noGrp="1"/>
          </p:cNvSpPr>
          <p:nvPr>
            <p:ph idx="1"/>
          </p:nvPr>
        </p:nvSpPr>
        <p:spPr/>
        <p:txBody>
          <a:bodyPr/>
          <a:lstStyle/>
          <a:p>
            <a:r>
              <a:rPr lang="en-US" dirty="0" smtClean="0">
                <a:latin typeface="Cantarell Bold"/>
                <a:cs typeface="Cantarell Bold"/>
              </a:rPr>
              <a:t>Development Environments</a:t>
            </a:r>
          </a:p>
          <a:p>
            <a:r>
              <a:rPr lang="en-US" dirty="0" smtClean="0">
                <a:latin typeface="Cantarell Bold"/>
                <a:cs typeface="Cantarell Bold"/>
              </a:rPr>
              <a:t>Up to Production</a:t>
            </a:r>
          </a:p>
          <a:p>
            <a:r>
              <a:rPr lang="en-US" dirty="0" smtClean="0">
                <a:latin typeface="Cantarell Bold"/>
                <a:cs typeface="Cantarell Bold"/>
              </a:rPr>
              <a:t>Customize Virtual Machines</a:t>
            </a:r>
          </a:p>
          <a:p>
            <a:r>
              <a:rPr lang="en-US" dirty="0" smtClean="0">
                <a:latin typeface="Cantarell Bold"/>
                <a:cs typeface="Cantarell Bold"/>
              </a:rPr>
              <a:t>Providers and Provisioners</a:t>
            </a:r>
          </a:p>
          <a:p>
            <a:r>
              <a:rPr lang="en-US" dirty="0" smtClean="0">
                <a:latin typeface="Cantarell Bold"/>
                <a:cs typeface="Cantarell Bold"/>
              </a:rPr>
              <a:t>Packer and Atlas</a:t>
            </a:r>
          </a:p>
          <a:p>
            <a:r>
              <a:rPr lang="en-US" dirty="0" smtClean="0">
                <a:latin typeface="Cantarell Bold"/>
                <a:cs typeface="Cantarell Bold"/>
              </a:rPr>
              <a:t>Infrastructure as Code</a:t>
            </a:r>
          </a:p>
          <a:p>
            <a:pPr marL="0" indent="0">
              <a:buNone/>
            </a:pPr>
            <a:endParaRPr lang="en-US" dirty="0" smtClean="0">
              <a:latin typeface="Cantarell Bold"/>
              <a:cs typeface="Cantarell Bold"/>
            </a:endParaRPr>
          </a:p>
          <a:p>
            <a:endParaRPr lang="en-US" dirty="0">
              <a:latin typeface="Cantarell Bold"/>
              <a:cs typeface="Cantarell Bold"/>
            </a:endParaRPr>
          </a:p>
        </p:txBody>
      </p:sp>
    </p:spTree>
    <p:extLst>
      <p:ext uri="{BB962C8B-B14F-4D97-AF65-F5344CB8AC3E}">
        <p14:creationId xmlns:p14="http://schemas.microsoft.com/office/powerpoint/2010/main" val="192823114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Vagrant Fundamentals: </a:t>
            </a:r>
            <a:r>
              <a:rPr lang="en-US" dirty="0" err="1" smtClean="0"/>
              <a:t>Vagrantfile</a:t>
            </a:r>
            <a:endParaRPr lang="en-US" dirty="0"/>
          </a:p>
        </p:txBody>
      </p:sp>
      <p:sp>
        <p:nvSpPr>
          <p:cNvPr id="3" name="Content Placeholder 2"/>
          <p:cNvSpPr>
            <a:spLocks noGrp="1"/>
          </p:cNvSpPr>
          <p:nvPr>
            <p:ph idx="1"/>
          </p:nvPr>
        </p:nvSpPr>
        <p:spPr/>
        <p:txBody>
          <a:bodyPr/>
          <a:lstStyle/>
          <a:p>
            <a:r>
              <a:rPr lang="en-US" dirty="0" smtClean="0"/>
              <a:t>Base Box</a:t>
            </a:r>
          </a:p>
          <a:p>
            <a:r>
              <a:rPr lang="en-US" dirty="0" smtClean="0"/>
              <a:t>Memory</a:t>
            </a:r>
          </a:p>
          <a:p>
            <a:r>
              <a:rPr lang="en-US" dirty="0" smtClean="0"/>
              <a:t>Network</a:t>
            </a:r>
          </a:p>
          <a:p>
            <a:r>
              <a:rPr lang="en-US" dirty="0" smtClean="0"/>
              <a:t>Provisioners</a:t>
            </a:r>
          </a:p>
          <a:p>
            <a:r>
              <a:rPr lang="en-US" dirty="0" smtClean="0"/>
              <a:t>Providers</a:t>
            </a:r>
            <a:endParaRPr lang="en-US" dirty="0" smtClean="0"/>
          </a:p>
          <a:p>
            <a:endParaRPr lang="en-US" dirty="0"/>
          </a:p>
        </p:txBody>
      </p:sp>
    </p:spTree>
    <p:extLst>
      <p:ext uri="{BB962C8B-B14F-4D97-AF65-F5344CB8AC3E}">
        <p14:creationId xmlns:p14="http://schemas.microsoft.com/office/powerpoint/2010/main" val="21046165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8538"/>
            <a:ext cx="8229600" cy="470795"/>
          </a:xfrm>
        </p:spPr>
        <p:txBody>
          <a:bodyPr>
            <a:normAutofit fontScale="90000"/>
          </a:bodyPr>
          <a:lstStyle/>
          <a:p>
            <a:r>
              <a:rPr lang="en-US" dirty="0" smtClean="0">
                <a:latin typeface="FjallaOne"/>
                <a:cs typeface="FjallaOne"/>
              </a:rPr>
              <a:t>Anatomy of a Control</a:t>
            </a:r>
            <a:endParaRPr lang="en-US" dirty="0">
              <a:latin typeface="FjallaOne"/>
              <a:cs typeface="FjallaOne"/>
            </a:endParaRPr>
          </a:p>
        </p:txBody>
      </p:sp>
      <p:pic>
        <p:nvPicPr>
          <p:cNvPr id="4" name="Picture 3" descr="Screen Shot 2013-12-02 at 10.50.38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24100" y="810205"/>
            <a:ext cx="4489665" cy="6047794"/>
          </a:xfrm>
          <a:prstGeom prst="rect">
            <a:avLst/>
          </a:prstGeom>
        </p:spPr>
      </p:pic>
    </p:spTree>
    <p:extLst>
      <p:ext uri="{BB962C8B-B14F-4D97-AF65-F5344CB8AC3E}">
        <p14:creationId xmlns:p14="http://schemas.microsoft.com/office/powerpoint/2010/main" val="602558005"/>
      </p:ext>
    </p:extLst>
  </p:cSld>
  <p:clrMapOvr>
    <a:masterClrMapping/>
  </p:clrMapOvr>
  <p:timing>
    <p:tnLst>
      <p:par>
        <p:cTn xmlns:p14="http://schemas.microsoft.com/office/powerpoint/2010/mai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Vagrant Fundamentals: Vagrant Commands</a:t>
            </a:r>
            <a:endParaRPr lang="en-US" dirty="0"/>
          </a:p>
        </p:txBody>
      </p:sp>
      <p:sp>
        <p:nvSpPr>
          <p:cNvPr id="3" name="Content Placeholder 2"/>
          <p:cNvSpPr>
            <a:spLocks noGrp="1"/>
          </p:cNvSpPr>
          <p:nvPr>
            <p:ph idx="1"/>
          </p:nvPr>
        </p:nvSpPr>
        <p:spPr/>
        <p:txBody>
          <a:bodyPr/>
          <a:lstStyle/>
          <a:p>
            <a:r>
              <a:rPr lang="en-US" dirty="0" smtClean="0"/>
              <a:t>Up</a:t>
            </a:r>
            <a:endParaRPr lang="en-US" dirty="0" smtClean="0"/>
          </a:p>
          <a:p>
            <a:r>
              <a:rPr lang="en-US" dirty="0" smtClean="0"/>
              <a:t>Halt</a:t>
            </a:r>
          </a:p>
          <a:p>
            <a:r>
              <a:rPr lang="en-US" dirty="0" smtClean="0"/>
              <a:t>Rebuild</a:t>
            </a:r>
          </a:p>
          <a:p>
            <a:r>
              <a:rPr lang="en-US" dirty="0" smtClean="0"/>
              <a:t>Destroy</a:t>
            </a:r>
          </a:p>
          <a:p>
            <a:r>
              <a:rPr lang="en-US" dirty="0" smtClean="0"/>
              <a:t>Package</a:t>
            </a:r>
            <a:endParaRPr lang="en-US" dirty="0" smtClean="0"/>
          </a:p>
          <a:p>
            <a:endParaRPr lang="en-US" dirty="0"/>
          </a:p>
        </p:txBody>
      </p:sp>
    </p:spTree>
    <p:extLst>
      <p:ext uri="{BB962C8B-B14F-4D97-AF65-F5344CB8AC3E}">
        <p14:creationId xmlns:p14="http://schemas.microsoft.com/office/powerpoint/2010/main" val="244645486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5-08-30 at 1.58.09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54000"/>
            <a:ext cx="9144000" cy="6338716"/>
          </a:xfrm>
          <a:prstGeom prst="rect">
            <a:avLst/>
          </a:prstGeom>
        </p:spPr>
      </p:pic>
    </p:spTree>
    <p:extLst>
      <p:ext uri="{BB962C8B-B14F-4D97-AF65-F5344CB8AC3E}">
        <p14:creationId xmlns:p14="http://schemas.microsoft.com/office/powerpoint/2010/main" val="48427286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Docker </a:t>
            </a:r>
            <a:r>
              <a:rPr lang="en-US" dirty="0" smtClean="0"/>
              <a:t>Fundamentals</a:t>
            </a:r>
            <a:r>
              <a:rPr lang="en-US" dirty="0" smtClean="0"/>
              <a:t>: </a:t>
            </a:r>
            <a:r>
              <a:rPr lang="en-US" dirty="0" err="1" smtClean="0"/>
              <a:t>Dockerfile</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FROM: Base image</a:t>
            </a:r>
          </a:p>
          <a:p>
            <a:r>
              <a:rPr lang="en-US" dirty="0" smtClean="0"/>
              <a:t>MAINTAINER: Author name</a:t>
            </a:r>
          </a:p>
          <a:p>
            <a:r>
              <a:rPr lang="en-US" dirty="0" smtClean="0"/>
              <a:t>RUN: Execute a shell or exec command on top of existing image </a:t>
            </a:r>
          </a:p>
          <a:p>
            <a:r>
              <a:rPr lang="en-US" dirty="0" smtClean="0"/>
              <a:t>ADD/COPY: Copy files from a URL or local area to container path</a:t>
            </a:r>
          </a:p>
          <a:p>
            <a:r>
              <a:rPr lang="en-US" dirty="0" smtClean="0"/>
              <a:t>EXPOSE: Open ports for listening</a:t>
            </a:r>
          </a:p>
          <a:p>
            <a:r>
              <a:rPr lang="en-US" dirty="0" smtClean="0"/>
              <a:t>CMD/ENTRYPOINT: What the container runs</a:t>
            </a:r>
          </a:p>
          <a:p>
            <a:r>
              <a:rPr lang="en-US" dirty="0" smtClean="0"/>
              <a:t>VOLUME: Storage area, files or folders created, mutable</a:t>
            </a:r>
          </a:p>
          <a:p>
            <a:r>
              <a:rPr lang="en-US" dirty="0" smtClean="0"/>
              <a:t>USER: Run as non-root user</a:t>
            </a:r>
          </a:p>
          <a:p>
            <a:r>
              <a:rPr lang="en-US" dirty="0" smtClean="0"/>
              <a:t>WORKDIR: Path for commands</a:t>
            </a:r>
            <a:endParaRPr lang="en-US" dirty="0"/>
          </a:p>
        </p:txBody>
      </p:sp>
    </p:spTree>
    <p:extLst>
      <p:ext uri="{BB962C8B-B14F-4D97-AF65-F5344CB8AC3E}">
        <p14:creationId xmlns:p14="http://schemas.microsoft.com/office/powerpoint/2010/main" val="182485014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FjallaOne"/>
                <a:cs typeface="FjallaOne"/>
              </a:rPr>
              <a:t>Docker </a:t>
            </a:r>
            <a:r>
              <a:rPr lang="en-US" dirty="0" smtClean="0">
                <a:latin typeface="FjallaOne"/>
                <a:cs typeface="FjallaOne"/>
              </a:rPr>
              <a:t>Fundamentals</a:t>
            </a:r>
            <a:r>
              <a:rPr lang="en-US" dirty="0" smtClean="0">
                <a:latin typeface="FjallaOne"/>
                <a:cs typeface="FjallaOne"/>
              </a:rPr>
              <a:t>: </a:t>
            </a:r>
            <a:r>
              <a:rPr lang="en-US" dirty="0" smtClean="0">
                <a:latin typeface="FjallaOne"/>
                <a:cs typeface="FjallaOne"/>
              </a:rPr>
              <a:t>Commands</a:t>
            </a:r>
            <a:endParaRPr lang="en-US" dirty="0">
              <a:latin typeface="FjallaOne"/>
              <a:cs typeface="FjallaOne"/>
            </a:endParaRPr>
          </a:p>
        </p:txBody>
      </p:sp>
      <p:sp>
        <p:nvSpPr>
          <p:cNvPr id="3" name="Content Placeholder 2"/>
          <p:cNvSpPr>
            <a:spLocks noGrp="1"/>
          </p:cNvSpPr>
          <p:nvPr>
            <p:ph idx="1"/>
          </p:nvPr>
        </p:nvSpPr>
        <p:spPr/>
        <p:txBody>
          <a:bodyPr>
            <a:normAutofit/>
          </a:bodyPr>
          <a:lstStyle/>
          <a:p>
            <a:r>
              <a:rPr lang="en-US" dirty="0" smtClean="0">
                <a:latin typeface="Cantarell Bold"/>
                <a:cs typeface="Cantarell Bold"/>
              </a:rPr>
              <a:t>Build</a:t>
            </a:r>
          </a:p>
          <a:p>
            <a:r>
              <a:rPr lang="en-US" dirty="0" smtClean="0">
                <a:latin typeface="Cantarell Bold"/>
                <a:cs typeface="Cantarell Bold"/>
              </a:rPr>
              <a:t>Run</a:t>
            </a:r>
          </a:p>
          <a:p>
            <a:r>
              <a:rPr lang="en-US" dirty="0" smtClean="0">
                <a:latin typeface="Cantarell Bold"/>
                <a:cs typeface="Cantarell Bold"/>
              </a:rPr>
              <a:t>Commit</a:t>
            </a:r>
          </a:p>
          <a:p>
            <a:r>
              <a:rPr lang="en-US" dirty="0" smtClean="0">
                <a:latin typeface="Cantarell Bold"/>
                <a:cs typeface="Cantarell Bold"/>
              </a:rPr>
              <a:t>Pull and push</a:t>
            </a:r>
            <a:endParaRPr lang="en-US" dirty="0">
              <a:latin typeface="Cantarell Bold"/>
              <a:cs typeface="Cantarell Bold"/>
            </a:endParaRPr>
          </a:p>
        </p:txBody>
      </p:sp>
    </p:spTree>
    <p:extLst>
      <p:ext uri="{BB962C8B-B14F-4D97-AF65-F5344CB8AC3E}">
        <p14:creationId xmlns:p14="http://schemas.microsoft.com/office/powerpoint/2010/main" val="388016688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5-09-07 at 12.37.59 AM"/>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1906" y="0"/>
            <a:ext cx="9120188" cy="6858000"/>
          </a:xfrm>
          <a:prstGeom prst="rect">
            <a:avLst/>
          </a:prstGeom>
          <a:noFill/>
          <a:ln>
            <a:noFill/>
          </a:ln>
        </p:spPr>
      </p:pic>
    </p:spTree>
    <p:extLst>
      <p:ext uri="{BB962C8B-B14F-4D97-AF65-F5344CB8AC3E}">
        <p14:creationId xmlns:p14="http://schemas.microsoft.com/office/powerpoint/2010/main" val="94750957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FjallaOne"/>
                <a:cs typeface="FjallaOne"/>
              </a:rPr>
              <a:t>Docker </a:t>
            </a:r>
            <a:r>
              <a:rPr lang="en-US" dirty="0" smtClean="0">
                <a:latin typeface="FjallaOne"/>
                <a:cs typeface="FjallaOne"/>
              </a:rPr>
              <a:t>Fundamentals: </a:t>
            </a:r>
            <a:r>
              <a:rPr lang="en-US" dirty="0" err="1" smtClean="0">
                <a:latin typeface="FjallaOne"/>
                <a:cs typeface="FjallaOne"/>
              </a:rPr>
              <a:t>DockerHub</a:t>
            </a:r>
            <a:endParaRPr lang="en-US" dirty="0">
              <a:latin typeface="FjallaOne"/>
              <a:cs typeface="FjallaOne"/>
            </a:endParaRPr>
          </a:p>
        </p:txBody>
      </p:sp>
      <p:sp>
        <p:nvSpPr>
          <p:cNvPr id="3" name="Content Placeholder 2"/>
          <p:cNvSpPr>
            <a:spLocks noGrp="1"/>
          </p:cNvSpPr>
          <p:nvPr>
            <p:ph idx="1"/>
          </p:nvPr>
        </p:nvSpPr>
        <p:spPr/>
        <p:txBody>
          <a:bodyPr>
            <a:normAutofit/>
          </a:bodyPr>
          <a:lstStyle/>
          <a:p>
            <a:r>
              <a:rPr lang="en-US" dirty="0" smtClean="0">
                <a:latin typeface="Cantarell Bold"/>
                <a:cs typeface="Cantarell Bold"/>
              </a:rPr>
              <a:t>Repositories and images</a:t>
            </a:r>
          </a:p>
          <a:p>
            <a:r>
              <a:rPr lang="en-US" dirty="0" smtClean="0">
                <a:latin typeface="Cantarell Bold"/>
                <a:cs typeface="Cantarell Bold"/>
              </a:rPr>
              <a:t>Operating systems and applications</a:t>
            </a:r>
          </a:p>
          <a:p>
            <a:r>
              <a:rPr lang="en-US" dirty="0" smtClean="0">
                <a:latin typeface="Cantarell Bold"/>
                <a:cs typeface="Cantarell Bold"/>
              </a:rPr>
              <a:t>Instructions on Use</a:t>
            </a:r>
          </a:p>
          <a:p>
            <a:r>
              <a:rPr lang="en-US" dirty="0" smtClean="0">
                <a:latin typeface="Cantarell Bold"/>
                <a:cs typeface="Cantarell Bold"/>
              </a:rPr>
              <a:t>Link to image manifest, history, and development repository (</a:t>
            </a:r>
            <a:r>
              <a:rPr lang="en-US" dirty="0" err="1" smtClean="0">
                <a:latin typeface="Cantarell Bold"/>
                <a:cs typeface="Cantarell Bold"/>
              </a:rPr>
              <a:t>GitHub</a:t>
            </a:r>
            <a:r>
              <a:rPr lang="en-US" dirty="0" smtClean="0"/>
              <a:t>)</a:t>
            </a:r>
          </a:p>
        </p:txBody>
      </p:sp>
    </p:spTree>
    <p:extLst>
      <p:ext uri="{BB962C8B-B14F-4D97-AF65-F5344CB8AC3E}">
        <p14:creationId xmlns:p14="http://schemas.microsoft.com/office/powerpoint/2010/main" val="2595053267"/>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5-09-03 at 7.33.48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54100"/>
            <a:ext cx="9144000" cy="4734080"/>
          </a:xfrm>
          <a:prstGeom prst="rect">
            <a:avLst/>
          </a:prstGeom>
        </p:spPr>
      </p:pic>
    </p:spTree>
    <p:extLst>
      <p:ext uri="{BB962C8B-B14F-4D97-AF65-F5344CB8AC3E}">
        <p14:creationId xmlns:p14="http://schemas.microsoft.com/office/powerpoint/2010/main" val="2483105953"/>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5-09-03 at 7.37.12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30400"/>
            <a:ext cx="9144000" cy="2975429"/>
          </a:xfrm>
          <a:prstGeom prst="rect">
            <a:avLst/>
          </a:prstGeom>
        </p:spPr>
      </p:pic>
    </p:spTree>
    <p:extLst>
      <p:ext uri="{BB962C8B-B14F-4D97-AF65-F5344CB8AC3E}">
        <p14:creationId xmlns:p14="http://schemas.microsoft.com/office/powerpoint/2010/main" val="4175541761"/>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 Shot 2015-09-03 at 7.42.3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08000"/>
            <a:ext cx="9144000" cy="5837544"/>
          </a:xfrm>
          <a:prstGeom prst="rect">
            <a:avLst/>
          </a:prstGeom>
        </p:spPr>
      </p:pic>
    </p:spTree>
    <p:extLst>
      <p:ext uri="{BB962C8B-B14F-4D97-AF65-F5344CB8AC3E}">
        <p14:creationId xmlns:p14="http://schemas.microsoft.com/office/powerpoint/2010/main" val="270541646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FjallaOne"/>
                <a:cs typeface="FjallaOne"/>
              </a:rPr>
              <a:t>Container Security</a:t>
            </a:r>
            <a:endParaRPr lang="en-US" dirty="0">
              <a:latin typeface="FjallaOne"/>
              <a:cs typeface="FjallaOne"/>
            </a:endParaRPr>
          </a:p>
        </p:txBody>
      </p:sp>
      <p:sp>
        <p:nvSpPr>
          <p:cNvPr id="3" name="Content Placeholder 2"/>
          <p:cNvSpPr>
            <a:spLocks noGrp="1"/>
          </p:cNvSpPr>
          <p:nvPr>
            <p:ph idx="1"/>
          </p:nvPr>
        </p:nvSpPr>
        <p:spPr/>
        <p:txBody>
          <a:bodyPr/>
          <a:lstStyle/>
          <a:p>
            <a:r>
              <a:rPr lang="en-US" dirty="0" smtClean="0">
                <a:latin typeface="Cantarell Bold"/>
                <a:cs typeface="Cantarell Bold"/>
              </a:rPr>
              <a:t>Microservices</a:t>
            </a:r>
            <a:endParaRPr lang="en-US" dirty="0" smtClean="0">
              <a:latin typeface="Cantarell Bold"/>
              <a:cs typeface="Cantarell Bold"/>
            </a:endParaRPr>
          </a:p>
          <a:p>
            <a:r>
              <a:rPr lang="en-US" dirty="0" smtClean="0">
                <a:latin typeface="Cantarell Bold"/>
                <a:cs typeface="Cantarell Bold"/>
              </a:rPr>
              <a:t>Security: Service </a:t>
            </a:r>
            <a:r>
              <a:rPr lang="en-US" dirty="0" smtClean="0">
                <a:latin typeface="Cantarell Bold"/>
                <a:cs typeface="Cantarell Bold"/>
              </a:rPr>
              <a:t>Architecture vs. </a:t>
            </a:r>
            <a:r>
              <a:rPr lang="en-US" dirty="0" smtClean="0">
                <a:latin typeface="Cantarell Bold"/>
                <a:cs typeface="Cantarell Bold"/>
              </a:rPr>
              <a:t>Network Architecture</a:t>
            </a:r>
            <a:endParaRPr lang="en-US" dirty="0" smtClean="0">
              <a:latin typeface="Cantarell Bold"/>
              <a:cs typeface="Cantarell Bold"/>
            </a:endParaRPr>
          </a:p>
          <a:p>
            <a:r>
              <a:rPr lang="en-US" dirty="0" smtClean="0">
                <a:latin typeface="Cantarell Bold"/>
                <a:cs typeface="Cantarell Bold"/>
              </a:rPr>
              <a:t>Application and service based</a:t>
            </a:r>
            <a:endParaRPr lang="en-US" dirty="0">
              <a:latin typeface="Cantarell Bold"/>
              <a:cs typeface="Cantarell Bold"/>
            </a:endParaRPr>
          </a:p>
        </p:txBody>
      </p:sp>
    </p:spTree>
    <p:extLst>
      <p:ext uri="{BB962C8B-B14F-4D97-AF65-F5344CB8AC3E}">
        <p14:creationId xmlns:p14="http://schemas.microsoft.com/office/powerpoint/2010/main" val="23159739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8538"/>
            <a:ext cx="8229600" cy="470795"/>
          </a:xfrm>
        </p:spPr>
        <p:txBody>
          <a:bodyPr>
            <a:normAutofit fontScale="90000"/>
          </a:bodyPr>
          <a:lstStyle/>
          <a:p>
            <a:r>
              <a:rPr lang="en-US" dirty="0" smtClean="0">
                <a:latin typeface="FjallaOne"/>
                <a:cs typeface="FjallaOne"/>
              </a:rPr>
              <a:t>Anatomy of a Control</a:t>
            </a:r>
            <a:endParaRPr lang="en-US" dirty="0">
              <a:latin typeface="FjallaOne"/>
              <a:cs typeface="FjallaOne"/>
            </a:endParaRPr>
          </a:p>
        </p:txBody>
      </p:sp>
      <p:pic>
        <p:nvPicPr>
          <p:cNvPr id="4" name="Picture 3" descr="Screen Shot 2013-12-02 at 10.50.57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89100" y="766410"/>
            <a:ext cx="5748618" cy="6091590"/>
          </a:xfrm>
          <a:prstGeom prst="rect">
            <a:avLst/>
          </a:prstGeom>
        </p:spPr>
      </p:pic>
    </p:spTree>
    <p:extLst>
      <p:ext uri="{BB962C8B-B14F-4D97-AF65-F5344CB8AC3E}">
        <p14:creationId xmlns:p14="http://schemas.microsoft.com/office/powerpoint/2010/main" val="1384899981"/>
      </p:ext>
    </p:extLst>
  </p:cSld>
  <p:clrMapOvr>
    <a:masterClrMapping/>
  </p:clrMapOvr>
  <p:timing>
    <p:tnLst>
      <p:par>
        <p:cTn xmlns:p14="http://schemas.microsoft.com/office/powerpoint/2010/mai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latin typeface="FjallaOne"/>
                <a:cs typeface="FjallaOne"/>
              </a:rPr>
              <a:t>Microservices</a:t>
            </a:r>
            <a:br>
              <a:rPr lang="en-US" dirty="0">
                <a:latin typeface="FjallaOne"/>
                <a:cs typeface="FjallaOne"/>
              </a:rPr>
            </a:br>
            <a:endParaRPr lang="en-US" dirty="0">
              <a:latin typeface="FjallaOne"/>
              <a:cs typeface="FjallaOne"/>
            </a:endParaRPr>
          </a:p>
        </p:txBody>
      </p:sp>
      <p:sp>
        <p:nvSpPr>
          <p:cNvPr id="3" name="Content Placeholder 2"/>
          <p:cNvSpPr>
            <a:spLocks noGrp="1"/>
          </p:cNvSpPr>
          <p:nvPr>
            <p:ph idx="1"/>
          </p:nvPr>
        </p:nvSpPr>
        <p:spPr/>
        <p:txBody>
          <a:bodyPr/>
          <a:lstStyle/>
          <a:p>
            <a:r>
              <a:rPr lang="en-US" dirty="0" smtClean="0">
                <a:latin typeface="Cantarell Bold"/>
                <a:cs typeface="Cantarell Bold"/>
              </a:rPr>
              <a:t>Loosely </a:t>
            </a:r>
            <a:r>
              <a:rPr lang="en-US" dirty="0" smtClean="0">
                <a:latin typeface="Cantarell Bold"/>
                <a:cs typeface="Cantarell Bold"/>
              </a:rPr>
              <a:t>coupled</a:t>
            </a:r>
          </a:p>
          <a:p>
            <a:r>
              <a:rPr lang="en-US" dirty="0" smtClean="0">
                <a:latin typeface="Cantarell Bold"/>
                <a:cs typeface="Cantarell Bold"/>
              </a:rPr>
              <a:t>Limited </a:t>
            </a:r>
            <a:r>
              <a:rPr lang="en-US" dirty="0" smtClean="0">
                <a:latin typeface="Cantarell Bold"/>
                <a:cs typeface="Cantarell Bold"/>
              </a:rPr>
              <a:t>footprint</a:t>
            </a:r>
          </a:p>
          <a:p>
            <a:r>
              <a:rPr lang="en-US" dirty="0" smtClean="0">
                <a:latin typeface="Cantarell Bold"/>
                <a:cs typeface="Cantarell Bold"/>
              </a:rPr>
              <a:t>Docker security model</a:t>
            </a:r>
          </a:p>
          <a:p>
            <a:r>
              <a:rPr lang="en-US" dirty="0" smtClean="0">
                <a:latin typeface="Cantarell Bold"/>
                <a:cs typeface="Cantarell Bold"/>
              </a:rPr>
              <a:t>Application level security</a:t>
            </a:r>
            <a:endParaRPr lang="en-US" dirty="0">
              <a:latin typeface="Cantarell Bold"/>
              <a:cs typeface="Cantarell Bold"/>
            </a:endParaRPr>
          </a:p>
        </p:txBody>
      </p:sp>
    </p:spTree>
    <p:extLst>
      <p:ext uri="{BB962C8B-B14F-4D97-AF65-F5344CB8AC3E}">
        <p14:creationId xmlns:p14="http://schemas.microsoft.com/office/powerpoint/2010/main" val="1997316553"/>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FjallaOne"/>
                <a:cs typeface="FjallaOne"/>
              </a:rPr>
              <a:t>Microservices Application</a:t>
            </a:r>
            <a:endParaRPr lang="en-US" dirty="0">
              <a:latin typeface="FjallaOne"/>
              <a:cs typeface="FjallaOne"/>
            </a:endParaRPr>
          </a:p>
        </p:txBody>
      </p:sp>
      <p:sp>
        <p:nvSpPr>
          <p:cNvPr id="3" name="Content Placeholder 2"/>
          <p:cNvSpPr>
            <a:spLocks noGrp="1"/>
          </p:cNvSpPr>
          <p:nvPr>
            <p:ph idx="1"/>
          </p:nvPr>
        </p:nvSpPr>
        <p:spPr/>
        <p:txBody>
          <a:bodyPr>
            <a:normAutofit/>
          </a:bodyPr>
          <a:lstStyle/>
          <a:p>
            <a:r>
              <a:rPr lang="en-US" dirty="0" smtClean="0">
                <a:latin typeface="Cantarell Bold"/>
                <a:cs typeface="Cantarell Bold"/>
              </a:rPr>
              <a:t>Python </a:t>
            </a:r>
            <a:r>
              <a:rPr lang="en-US" dirty="0" smtClean="0">
                <a:latin typeface="Cantarell Bold"/>
                <a:cs typeface="Cantarell Bold"/>
              </a:rPr>
              <a:t>web application </a:t>
            </a:r>
            <a:endParaRPr lang="en-US" dirty="0" smtClean="0">
              <a:latin typeface="Cantarell Bold"/>
              <a:cs typeface="Cantarell Bold"/>
            </a:endParaRPr>
          </a:p>
          <a:p>
            <a:r>
              <a:rPr lang="en-US" dirty="0" smtClean="0">
                <a:latin typeface="Cantarell Bold"/>
                <a:cs typeface="Cantarell Bold"/>
              </a:rPr>
              <a:t>JavaScript </a:t>
            </a:r>
            <a:r>
              <a:rPr lang="en-US" dirty="0" smtClean="0">
                <a:latin typeface="Cantarell Bold"/>
                <a:cs typeface="Cantarell Bold"/>
              </a:rPr>
              <a:t>service and </a:t>
            </a:r>
            <a:endParaRPr lang="en-US" dirty="0" smtClean="0">
              <a:latin typeface="Cantarell Bold"/>
              <a:cs typeface="Cantarell Bold"/>
            </a:endParaRPr>
          </a:p>
          <a:p>
            <a:r>
              <a:rPr lang="en-US" dirty="0">
                <a:latin typeface="Cantarell Bold"/>
                <a:cs typeface="Cantarell Bold"/>
              </a:rPr>
              <a:t>K</a:t>
            </a:r>
            <a:r>
              <a:rPr lang="en-US" dirty="0" smtClean="0">
                <a:latin typeface="Cantarell Bold"/>
                <a:cs typeface="Cantarell Bold"/>
              </a:rPr>
              <a:t>ey</a:t>
            </a:r>
            <a:r>
              <a:rPr lang="en-US" dirty="0" smtClean="0">
                <a:latin typeface="Cantarell Bold"/>
                <a:cs typeface="Cantarell Bold"/>
              </a:rPr>
              <a:t>-value store </a:t>
            </a:r>
            <a:endParaRPr lang="en-US" dirty="0" smtClean="0">
              <a:latin typeface="Cantarell Bold"/>
              <a:cs typeface="Cantarell Bold"/>
            </a:endParaRPr>
          </a:p>
          <a:p>
            <a:r>
              <a:rPr lang="en-US" dirty="0">
                <a:latin typeface="Cantarell Bold"/>
                <a:cs typeface="Cantarell Bold"/>
              </a:rPr>
              <a:t>R</a:t>
            </a:r>
            <a:r>
              <a:rPr lang="en-US" dirty="0" smtClean="0">
                <a:latin typeface="Cantarell Bold"/>
                <a:cs typeface="Cantarell Bold"/>
              </a:rPr>
              <a:t>everse</a:t>
            </a:r>
            <a:r>
              <a:rPr lang="en-US" dirty="0" smtClean="0">
                <a:latin typeface="Cantarell Bold"/>
                <a:cs typeface="Cantarell Bold"/>
              </a:rPr>
              <a:t>-proxy </a:t>
            </a:r>
            <a:endParaRPr lang="en-US" dirty="0">
              <a:latin typeface="Cantarell Bold"/>
              <a:cs typeface="Cantarell Bold"/>
            </a:endParaRPr>
          </a:p>
          <a:p>
            <a:r>
              <a:rPr lang="en-US" dirty="0" smtClean="0">
                <a:latin typeface="Cantarell Bold"/>
                <a:cs typeface="Cantarell Bold"/>
              </a:rPr>
              <a:t>Monitoring service</a:t>
            </a:r>
            <a:endParaRPr lang="en-US" dirty="0">
              <a:latin typeface="Cantarell Bold"/>
              <a:cs typeface="Cantarell Bold"/>
            </a:endParaRPr>
          </a:p>
          <a:p>
            <a:r>
              <a:rPr lang="en-US" dirty="0" smtClean="0">
                <a:latin typeface="Cantarell Bold"/>
                <a:cs typeface="Cantarell Bold"/>
              </a:rPr>
              <a:t>L</a:t>
            </a:r>
            <a:r>
              <a:rPr lang="en-US" dirty="0" smtClean="0">
                <a:latin typeface="Cantarell Bold"/>
                <a:cs typeface="Cantarell Bold"/>
              </a:rPr>
              <a:t>ogging service</a:t>
            </a:r>
            <a:endParaRPr lang="en-US" dirty="0">
              <a:latin typeface="Cantarell Bold"/>
              <a:cs typeface="Cantarell Bold"/>
            </a:endParaRPr>
          </a:p>
        </p:txBody>
      </p:sp>
    </p:spTree>
    <p:extLst>
      <p:ext uri="{BB962C8B-B14F-4D97-AF65-F5344CB8AC3E}">
        <p14:creationId xmlns:p14="http://schemas.microsoft.com/office/powerpoint/2010/main" val="2588265394"/>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FjallaOne"/>
                <a:cs typeface="FjallaOne"/>
              </a:rPr>
              <a:t>Minimal Stack</a:t>
            </a:r>
            <a:endParaRPr lang="en-US" dirty="0">
              <a:latin typeface="FjallaOne"/>
              <a:cs typeface="FjallaOne"/>
            </a:endParaRPr>
          </a:p>
        </p:txBody>
      </p:sp>
      <p:sp>
        <p:nvSpPr>
          <p:cNvPr id="3" name="Content Placeholder 2"/>
          <p:cNvSpPr>
            <a:spLocks noGrp="1"/>
          </p:cNvSpPr>
          <p:nvPr>
            <p:ph idx="1"/>
          </p:nvPr>
        </p:nvSpPr>
        <p:spPr/>
        <p:txBody>
          <a:bodyPr/>
          <a:lstStyle/>
          <a:p>
            <a:r>
              <a:rPr lang="en-US" dirty="0" smtClean="0">
                <a:latin typeface="Cantarell Bold"/>
                <a:cs typeface="Cantarell Bold"/>
              </a:rPr>
              <a:t>Remove dependencies</a:t>
            </a:r>
          </a:p>
          <a:p>
            <a:r>
              <a:rPr lang="en-US" dirty="0" smtClean="0">
                <a:latin typeface="Cantarell Bold"/>
                <a:cs typeface="Cantarell Bold"/>
              </a:rPr>
              <a:t>Minimal OS: CoreOS, Atomic, Rancher (5 </a:t>
            </a:r>
            <a:r>
              <a:rPr lang="en-US" dirty="0" err="1" smtClean="0">
                <a:latin typeface="Cantarell Bold"/>
                <a:cs typeface="Cantarell Bold"/>
              </a:rPr>
              <a:t>mb</a:t>
            </a:r>
            <a:r>
              <a:rPr lang="en-US" dirty="0" smtClean="0">
                <a:latin typeface="Cantarell Bold"/>
                <a:cs typeface="Cantarell Bold"/>
              </a:rPr>
              <a:t>)</a:t>
            </a:r>
            <a:endParaRPr lang="en-US" dirty="0" smtClean="0">
              <a:latin typeface="Cantarell Bold"/>
              <a:cs typeface="Cantarell Bold"/>
            </a:endParaRPr>
          </a:p>
          <a:p>
            <a:r>
              <a:rPr lang="en-US" dirty="0" smtClean="0">
                <a:latin typeface="Cantarell Bold"/>
                <a:cs typeface="Cantarell Bold"/>
              </a:rPr>
              <a:t>Minimal container: </a:t>
            </a:r>
            <a:r>
              <a:rPr lang="en-US" dirty="0" smtClean="0">
                <a:latin typeface="Cantarell Bold"/>
                <a:cs typeface="Cantarell Bold"/>
              </a:rPr>
              <a:t>Alpine Linux </a:t>
            </a:r>
            <a:r>
              <a:rPr lang="en-US" dirty="0" smtClean="0">
                <a:latin typeface="Cantarell Bold"/>
                <a:cs typeface="Cantarell Bold"/>
              </a:rPr>
              <a:t>(alternative C library</a:t>
            </a:r>
            <a:r>
              <a:rPr lang="en-US" dirty="0" smtClean="0">
                <a:latin typeface="Cantarell Bold"/>
                <a:cs typeface="Cantarell Bold"/>
              </a:rPr>
              <a:t>) or no operating system (Go)</a:t>
            </a:r>
            <a:endParaRPr lang="en-US" dirty="0" smtClean="0">
              <a:latin typeface="Cantarell Bold"/>
              <a:cs typeface="Cantarell Bold"/>
            </a:endParaRPr>
          </a:p>
          <a:p>
            <a:r>
              <a:rPr lang="en-US" dirty="0" smtClean="0">
                <a:latin typeface="Cantarell Bold"/>
                <a:cs typeface="Cantarell Bold"/>
              </a:rPr>
              <a:t>Performance, security, and usability</a:t>
            </a:r>
            <a:endParaRPr lang="en-US" dirty="0">
              <a:latin typeface="Cantarell Bold"/>
              <a:cs typeface="Cantarell Bold"/>
            </a:endParaRPr>
          </a:p>
        </p:txBody>
      </p:sp>
    </p:spTree>
    <p:extLst>
      <p:ext uri="{BB962C8B-B14F-4D97-AF65-F5344CB8AC3E}">
        <p14:creationId xmlns:p14="http://schemas.microsoft.com/office/powerpoint/2010/main" val="375483154"/>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FjallaOne"/>
                <a:cs typeface="FjallaOne"/>
              </a:rPr>
              <a:t>Disposable Infrastructure</a:t>
            </a:r>
            <a:endParaRPr lang="en-US" dirty="0">
              <a:latin typeface="FjallaOne"/>
              <a:cs typeface="FjallaOne"/>
            </a:endParaRPr>
          </a:p>
        </p:txBody>
      </p:sp>
      <p:sp>
        <p:nvSpPr>
          <p:cNvPr id="3" name="Content Placeholder 2"/>
          <p:cNvSpPr>
            <a:spLocks noGrp="1"/>
          </p:cNvSpPr>
          <p:nvPr>
            <p:ph idx="1"/>
          </p:nvPr>
        </p:nvSpPr>
        <p:spPr/>
        <p:txBody>
          <a:bodyPr/>
          <a:lstStyle/>
          <a:p>
            <a:r>
              <a:rPr lang="en-US" dirty="0" smtClean="0">
                <a:latin typeface="Cantarell Bold"/>
                <a:cs typeface="Cantarell Bold"/>
              </a:rPr>
              <a:t>Immutability</a:t>
            </a:r>
          </a:p>
          <a:p>
            <a:r>
              <a:rPr lang="en-US" dirty="0" smtClean="0">
                <a:latin typeface="Cantarell Bold"/>
                <a:cs typeface="Cantarell Bold"/>
              </a:rPr>
              <a:t>Rebuild </a:t>
            </a:r>
            <a:r>
              <a:rPr lang="en-US" dirty="0" smtClean="0">
                <a:latin typeface="Cantarell Bold"/>
                <a:cs typeface="Cantarell Bold"/>
              </a:rPr>
              <a:t>rather than fix</a:t>
            </a:r>
          </a:p>
          <a:p>
            <a:r>
              <a:rPr lang="en-US" dirty="0" smtClean="0">
                <a:latin typeface="Cantarell Bold"/>
                <a:cs typeface="Cantarell Bold"/>
              </a:rPr>
              <a:t>Cows </a:t>
            </a:r>
            <a:r>
              <a:rPr lang="en-US" dirty="0" smtClean="0">
                <a:latin typeface="Cantarell Bold"/>
                <a:cs typeface="Cantarell Bold"/>
              </a:rPr>
              <a:t>vs. pets</a:t>
            </a:r>
          </a:p>
          <a:p>
            <a:r>
              <a:rPr lang="en-US" dirty="0" smtClean="0">
                <a:latin typeface="Cantarell Bold"/>
                <a:cs typeface="Cantarell Bold"/>
              </a:rPr>
              <a:t>Scalability</a:t>
            </a:r>
            <a:endParaRPr lang="en-US" dirty="0" smtClean="0">
              <a:latin typeface="Cantarell Bold"/>
              <a:cs typeface="Cantarell Bold"/>
            </a:endParaRPr>
          </a:p>
          <a:p>
            <a:r>
              <a:rPr lang="en-US" dirty="0" smtClean="0">
                <a:latin typeface="Cantarell Bold"/>
                <a:cs typeface="Cantarell Bold"/>
              </a:rPr>
              <a:t>Resilience</a:t>
            </a:r>
            <a:endParaRPr lang="en-US" dirty="0" smtClean="0">
              <a:latin typeface="Cantarell Bold"/>
              <a:cs typeface="Cantarell Bold"/>
            </a:endParaRPr>
          </a:p>
          <a:p>
            <a:r>
              <a:rPr lang="en-US" dirty="0" smtClean="0">
                <a:latin typeface="Cantarell Bold"/>
                <a:cs typeface="Cantarell Bold"/>
              </a:rPr>
              <a:t>"</a:t>
            </a:r>
            <a:r>
              <a:rPr lang="en-US" dirty="0" smtClean="0">
                <a:latin typeface="Cantarell Bold"/>
                <a:cs typeface="Cantarell Bold"/>
              </a:rPr>
              <a:t>Golden image”</a:t>
            </a:r>
          </a:p>
          <a:p>
            <a:r>
              <a:rPr lang="en-US" dirty="0" smtClean="0">
                <a:latin typeface="Cantarell Bold"/>
                <a:cs typeface="Cantarell Bold"/>
              </a:rPr>
              <a:t>Configuration drift</a:t>
            </a:r>
            <a:endParaRPr lang="en-US" dirty="0">
              <a:latin typeface="Cantarell Bold"/>
              <a:cs typeface="Cantarell Bold"/>
            </a:endParaRPr>
          </a:p>
        </p:txBody>
      </p:sp>
    </p:spTree>
    <p:extLst>
      <p:ext uri="{BB962C8B-B14F-4D97-AF65-F5344CB8AC3E}">
        <p14:creationId xmlns:p14="http://schemas.microsoft.com/office/powerpoint/2010/main" val="2884638557"/>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FjallaOne"/>
                <a:cs typeface="FjallaOne"/>
              </a:rPr>
              <a:t>Orchestration	</a:t>
            </a:r>
            <a:endParaRPr lang="en-US" dirty="0">
              <a:latin typeface="FjallaOne"/>
              <a:cs typeface="FjallaOne"/>
            </a:endParaRPr>
          </a:p>
        </p:txBody>
      </p:sp>
      <p:sp>
        <p:nvSpPr>
          <p:cNvPr id="3" name="Content Placeholder 2"/>
          <p:cNvSpPr>
            <a:spLocks noGrp="1"/>
          </p:cNvSpPr>
          <p:nvPr>
            <p:ph idx="1"/>
          </p:nvPr>
        </p:nvSpPr>
        <p:spPr/>
        <p:txBody>
          <a:bodyPr/>
          <a:lstStyle/>
          <a:p>
            <a:r>
              <a:rPr lang="en-US" dirty="0" err="1" smtClean="0">
                <a:latin typeface="Cantarell Bold"/>
                <a:cs typeface="Cantarell Bold"/>
              </a:rPr>
              <a:t>Kubernetes</a:t>
            </a:r>
            <a:endParaRPr lang="en-US" dirty="0" smtClean="0">
              <a:latin typeface="Cantarell Bold"/>
              <a:cs typeface="Cantarell Bold"/>
            </a:endParaRPr>
          </a:p>
          <a:p>
            <a:r>
              <a:rPr lang="en-US" dirty="0" smtClean="0">
                <a:latin typeface="Cantarell Bold"/>
                <a:cs typeface="Cantarell Bold"/>
              </a:rPr>
              <a:t>Heat</a:t>
            </a:r>
          </a:p>
          <a:p>
            <a:r>
              <a:rPr lang="en-US" dirty="0" smtClean="0">
                <a:latin typeface="Cantarell Bold"/>
                <a:cs typeface="Cantarell Bold"/>
              </a:rPr>
              <a:t>Fleet</a:t>
            </a:r>
          </a:p>
          <a:p>
            <a:r>
              <a:rPr lang="en-US" dirty="0" smtClean="0">
                <a:latin typeface="Cantarell Bold"/>
                <a:cs typeface="Cantarell Bold"/>
              </a:rPr>
              <a:t>TOSCA</a:t>
            </a:r>
          </a:p>
          <a:p>
            <a:r>
              <a:rPr lang="en-US" dirty="0" err="1" smtClean="0">
                <a:latin typeface="Cantarell Bold"/>
                <a:cs typeface="Cantarell Bold"/>
              </a:rPr>
              <a:t>MaestroNG</a:t>
            </a:r>
            <a:endParaRPr lang="en-US" dirty="0" smtClean="0">
              <a:latin typeface="Cantarell Bold"/>
              <a:cs typeface="Cantarell Bold"/>
            </a:endParaRPr>
          </a:p>
          <a:p>
            <a:r>
              <a:rPr lang="en-US" dirty="0" smtClean="0">
                <a:latin typeface="Cantarell Bold"/>
                <a:cs typeface="Cantarell Bold"/>
              </a:rPr>
              <a:t>Fig/Docker Compose</a:t>
            </a:r>
            <a:endParaRPr lang="en-US" dirty="0">
              <a:latin typeface="Cantarell Bold"/>
              <a:cs typeface="Cantarell Bold"/>
            </a:endParaRPr>
          </a:p>
        </p:txBody>
      </p:sp>
    </p:spTree>
    <p:extLst>
      <p:ext uri="{BB962C8B-B14F-4D97-AF65-F5344CB8AC3E}">
        <p14:creationId xmlns:p14="http://schemas.microsoft.com/office/powerpoint/2010/main" val="41234331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FjallaOne"/>
                <a:cs typeface="FjallaOne"/>
              </a:rPr>
              <a:t>Orchestration Authoring</a:t>
            </a:r>
            <a:r>
              <a:rPr lang="en-US" dirty="0" smtClean="0">
                <a:latin typeface="FjallaOne"/>
                <a:cs typeface="FjallaOne"/>
              </a:rPr>
              <a:t>	</a:t>
            </a:r>
            <a:endParaRPr lang="en-US" dirty="0">
              <a:latin typeface="FjallaOne"/>
              <a:cs typeface="FjallaOne"/>
            </a:endParaRPr>
          </a:p>
        </p:txBody>
      </p:sp>
      <p:sp>
        <p:nvSpPr>
          <p:cNvPr id="3" name="Content Placeholder 2"/>
          <p:cNvSpPr>
            <a:spLocks noGrp="1"/>
          </p:cNvSpPr>
          <p:nvPr>
            <p:ph idx="1"/>
          </p:nvPr>
        </p:nvSpPr>
        <p:spPr/>
        <p:txBody>
          <a:bodyPr/>
          <a:lstStyle/>
          <a:p>
            <a:r>
              <a:rPr lang="en-US" dirty="0" smtClean="0">
                <a:latin typeface="Cantarell Bold"/>
                <a:cs typeface="Cantarell Bold"/>
              </a:rPr>
              <a:t>Docker Compose </a:t>
            </a:r>
            <a:endParaRPr lang="en-US" dirty="0">
              <a:latin typeface="Cantarell Bold"/>
              <a:cs typeface="Cantarell Bold"/>
            </a:endParaRPr>
          </a:p>
          <a:p>
            <a:r>
              <a:rPr lang="en-US" dirty="0" smtClean="0">
                <a:latin typeface="Cantarell Bold"/>
                <a:cs typeface="Cantarell Bold"/>
              </a:rPr>
              <a:t>Vagrant</a:t>
            </a:r>
            <a:endParaRPr lang="en-US" dirty="0" smtClean="0">
              <a:latin typeface="Cantarell Bold"/>
              <a:cs typeface="Cantarell Bold"/>
            </a:endParaRPr>
          </a:p>
          <a:p>
            <a:pPr marL="0" indent="0">
              <a:buNone/>
            </a:pPr>
            <a:endParaRPr lang="en-US" dirty="0" smtClean="0"/>
          </a:p>
        </p:txBody>
      </p:sp>
    </p:spTree>
    <p:extLst>
      <p:ext uri="{BB962C8B-B14F-4D97-AF65-F5344CB8AC3E}">
        <p14:creationId xmlns:p14="http://schemas.microsoft.com/office/powerpoint/2010/main" val="289292628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5-09-12 at 1.47.24 PM"/>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339725"/>
            <a:ext cx="9144000" cy="6178550"/>
          </a:xfrm>
          <a:prstGeom prst="rect">
            <a:avLst/>
          </a:prstGeom>
          <a:noFill/>
          <a:ln>
            <a:noFill/>
          </a:ln>
        </p:spPr>
      </p:pic>
    </p:spTree>
    <p:extLst>
      <p:ext uri="{BB962C8B-B14F-4D97-AF65-F5344CB8AC3E}">
        <p14:creationId xmlns:p14="http://schemas.microsoft.com/office/powerpoint/2010/main" val="252805897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69746"/>
            <a:ext cx="8229600" cy="1143000"/>
          </a:xfrm>
        </p:spPr>
        <p:txBody>
          <a:bodyPr>
            <a:noAutofit/>
          </a:bodyPr>
          <a:lstStyle/>
          <a:p>
            <a:r>
              <a:rPr lang="en-US" sz="8000" dirty="0" smtClean="0">
                <a:latin typeface="FjallaOne"/>
                <a:cs typeface="FjallaOne"/>
              </a:rPr>
              <a:t>Continuous Integration</a:t>
            </a:r>
            <a:endParaRPr lang="en-US" sz="8000" dirty="0">
              <a:latin typeface="FjallaOne"/>
              <a:cs typeface="FjallaOne"/>
            </a:endParaRPr>
          </a:p>
        </p:txBody>
      </p:sp>
    </p:spTree>
    <p:extLst>
      <p:ext uri="{BB962C8B-B14F-4D97-AF65-F5344CB8AC3E}">
        <p14:creationId xmlns:p14="http://schemas.microsoft.com/office/powerpoint/2010/main" val="4276655298"/>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127000" y="423330"/>
            <a:ext cx="8879504" cy="6858000"/>
          </a:xfrm>
          <a:prstGeom prst="rect">
            <a:avLst/>
          </a:prstGeom>
        </p:spPr>
      </p:pic>
      <p:sp>
        <p:nvSpPr>
          <p:cNvPr id="3" name="Title 1"/>
          <p:cNvSpPr>
            <a:spLocks noGrp="1"/>
          </p:cNvSpPr>
          <p:nvPr>
            <p:ph type="title"/>
          </p:nvPr>
        </p:nvSpPr>
        <p:spPr>
          <a:xfrm>
            <a:off x="457200" y="274638"/>
            <a:ext cx="8229600" cy="1143000"/>
          </a:xfrm>
        </p:spPr>
        <p:txBody>
          <a:bodyPr/>
          <a:lstStyle/>
          <a:p>
            <a:r>
              <a:rPr lang="en-US" dirty="0" smtClean="0">
                <a:latin typeface="FjallaOne"/>
                <a:cs typeface="FjallaOne"/>
              </a:rPr>
              <a:t>Pipeline</a:t>
            </a:r>
            <a:r>
              <a:rPr lang="en-US" dirty="0" smtClean="0">
                <a:latin typeface="FjallaOne"/>
                <a:cs typeface="FjallaOne"/>
              </a:rPr>
              <a:t>	</a:t>
            </a:r>
            <a:endParaRPr lang="en-US" dirty="0">
              <a:latin typeface="FjallaOne"/>
              <a:cs typeface="FjallaOne"/>
            </a:endParaRPr>
          </a:p>
        </p:txBody>
      </p:sp>
    </p:spTree>
    <p:extLst>
      <p:ext uri="{BB962C8B-B14F-4D97-AF65-F5344CB8AC3E}">
        <p14:creationId xmlns:p14="http://schemas.microsoft.com/office/powerpoint/2010/main" val="1800733263"/>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FjallaOne"/>
                <a:cs typeface="FjallaOne"/>
              </a:rPr>
              <a:t>Continuous Integration</a:t>
            </a:r>
            <a:endParaRPr lang="en-US" dirty="0">
              <a:latin typeface="FjallaOne"/>
              <a:cs typeface="FjallaOne"/>
            </a:endParaRPr>
          </a:p>
        </p:txBody>
      </p:sp>
      <p:sp>
        <p:nvSpPr>
          <p:cNvPr id="3" name="Content Placeholder 2"/>
          <p:cNvSpPr>
            <a:spLocks noGrp="1"/>
          </p:cNvSpPr>
          <p:nvPr>
            <p:ph idx="1"/>
          </p:nvPr>
        </p:nvSpPr>
        <p:spPr/>
        <p:txBody>
          <a:bodyPr/>
          <a:lstStyle/>
          <a:p>
            <a:r>
              <a:rPr lang="en-US" dirty="0" smtClean="0">
                <a:latin typeface="Cantarell Bold"/>
                <a:cs typeface="Cantarell Bold"/>
              </a:rPr>
              <a:t>Jenkins</a:t>
            </a:r>
          </a:p>
          <a:p>
            <a:pPr lvl="1"/>
            <a:r>
              <a:rPr lang="en-US" dirty="0" smtClean="0">
                <a:latin typeface="Cantarell Bold"/>
                <a:cs typeface="Cantarell Bold"/>
              </a:rPr>
              <a:t>Compose </a:t>
            </a:r>
            <a:r>
              <a:rPr lang="en-US" dirty="0" smtClean="0">
                <a:latin typeface="Cantarell Bold"/>
                <a:cs typeface="Cantarell Bold"/>
              </a:rPr>
              <a:t>Pipeline</a:t>
            </a:r>
          </a:p>
          <a:p>
            <a:pPr lvl="1"/>
            <a:r>
              <a:rPr lang="en-US" dirty="0" smtClean="0">
                <a:latin typeface="Cantarell Bold"/>
                <a:cs typeface="Cantarell Bold"/>
              </a:rPr>
              <a:t>Automation</a:t>
            </a:r>
            <a:endParaRPr lang="en-US" dirty="0" smtClean="0">
              <a:latin typeface="Cantarell Bold"/>
              <a:cs typeface="Cantarell Bold"/>
            </a:endParaRPr>
          </a:p>
          <a:p>
            <a:pPr lvl="1"/>
            <a:r>
              <a:rPr lang="en-US" dirty="0" smtClean="0">
                <a:latin typeface="Cantarell Bold"/>
                <a:cs typeface="Cantarell Bold"/>
              </a:rPr>
              <a:t>Plugins</a:t>
            </a:r>
            <a:endParaRPr lang="en-US" dirty="0" smtClean="0">
              <a:latin typeface="Cantarell Bold"/>
              <a:cs typeface="Cantarell Bold"/>
            </a:endParaRPr>
          </a:p>
          <a:p>
            <a:pPr lvl="1"/>
            <a:r>
              <a:rPr lang="en-US" dirty="0" smtClean="0">
                <a:latin typeface="Cantarell Bold"/>
                <a:cs typeface="Cantarell Bold"/>
              </a:rPr>
              <a:t>Communication</a:t>
            </a:r>
            <a:endParaRPr lang="en-US" dirty="0" smtClean="0">
              <a:latin typeface="Cantarell Bold"/>
              <a:cs typeface="Cantarell Bold"/>
            </a:endParaRPr>
          </a:p>
          <a:p>
            <a:pPr lvl="1"/>
            <a:r>
              <a:rPr lang="en-US" dirty="0" smtClean="0">
                <a:latin typeface="Cantarell Bold"/>
                <a:cs typeface="Cantarell Bold"/>
              </a:rPr>
              <a:t>Auditing</a:t>
            </a:r>
            <a:endParaRPr lang="en-US" dirty="0">
              <a:latin typeface="Cantarell Bold"/>
              <a:cs typeface="Cantarell Bold"/>
            </a:endParaRPr>
          </a:p>
        </p:txBody>
      </p:sp>
    </p:spTree>
    <p:extLst>
      <p:ext uri="{BB962C8B-B14F-4D97-AF65-F5344CB8AC3E}">
        <p14:creationId xmlns:p14="http://schemas.microsoft.com/office/powerpoint/2010/main" val="14456741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04182"/>
          </a:xfrm>
        </p:spPr>
        <p:txBody>
          <a:bodyPr>
            <a:normAutofit fontScale="90000"/>
          </a:bodyPr>
          <a:lstStyle/>
          <a:p>
            <a:r>
              <a:rPr lang="en-US" dirty="0" smtClean="0">
                <a:latin typeface="FjallaOne"/>
                <a:cs typeface="FjallaOne"/>
              </a:rPr>
              <a:t>Anatomy of a Control</a:t>
            </a:r>
            <a:endParaRPr lang="en-US" dirty="0">
              <a:latin typeface="FjallaOne"/>
              <a:cs typeface="FjallaOne"/>
            </a:endParaRPr>
          </a:p>
        </p:txBody>
      </p:sp>
      <p:sp>
        <p:nvSpPr>
          <p:cNvPr id="3" name="Content Placeholder 2"/>
          <p:cNvSpPr>
            <a:spLocks noGrp="1"/>
          </p:cNvSpPr>
          <p:nvPr>
            <p:ph idx="1"/>
          </p:nvPr>
        </p:nvSpPr>
        <p:spPr>
          <a:xfrm>
            <a:off x="457200" y="1611149"/>
            <a:ext cx="8229600" cy="4525963"/>
          </a:xfrm>
        </p:spPr>
        <p:txBody>
          <a:bodyPr/>
          <a:lstStyle/>
          <a:p>
            <a:pPr marL="0" indent="0">
              <a:buNone/>
            </a:pPr>
            <a:endParaRPr lang="en-US" dirty="0" smtClean="0"/>
          </a:p>
          <a:p>
            <a:r>
              <a:rPr lang="en-US" dirty="0" smtClean="0">
                <a:latin typeface="Cantarell Bold"/>
                <a:cs typeface="Cantarell Bold"/>
              </a:rPr>
              <a:t>Control count: from 198 to 267, or 600 to 850</a:t>
            </a:r>
          </a:p>
          <a:p>
            <a:r>
              <a:rPr lang="en-US" dirty="0" smtClean="0">
                <a:latin typeface="Cantarell Bold"/>
                <a:cs typeface="Cantarell Bold"/>
              </a:rPr>
              <a:t>More tailoring guidance, overlays, focus on assurance controls, strategic, privacy</a:t>
            </a:r>
          </a:p>
          <a:p>
            <a:r>
              <a:rPr lang="en-US" dirty="0" smtClean="0">
                <a:latin typeface="Cantarell Bold"/>
                <a:cs typeface="Cantarell Bold"/>
              </a:rPr>
              <a:t>Overlays</a:t>
            </a:r>
            <a:endParaRPr lang="en-US" dirty="0">
              <a:latin typeface="Cantarell Bold"/>
              <a:cs typeface="Cantarell Bold"/>
            </a:endParaRPr>
          </a:p>
        </p:txBody>
      </p:sp>
    </p:spTree>
    <p:extLst>
      <p:ext uri="{BB962C8B-B14F-4D97-AF65-F5344CB8AC3E}">
        <p14:creationId xmlns:p14="http://schemas.microsoft.com/office/powerpoint/2010/main" val="486206320"/>
      </p:ext>
    </p:extLst>
  </p:cSld>
  <p:clrMapOvr>
    <a:masterClrMapping/>
  </p:clrMapOvr>
  <p:timing>
    <p:tnLst>
      <p:par>
        <p:cTn xmlns:p14="http://schemas.microsoft.com/office/powerpoint/2010/mai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FjallaOne"/>
                <a:cs typeface="FjallaOne"/>
              </a:rPr>
              <a:t>Pipeline</a:t>
            </a:r>
            <a:endParaRPr lang="en-US" dirty="0">
              <a:latin typeface="FjallaOne"/>
              <a:cs typeface="FjallaOne"/>
            </a:endParaRPr>
          </a:p>
        </p:txBody>
      </p:sp>
      <p:sp>
        <p:nvSpPr>
          <p:cNvPr id="3" name="Content Placeholder 2"/>
          <p:cNvSpPr>
            <a:spLocks noGrp="1"/>
          </p:cNvSpPr>
          <p:nvPr>
            <p:ph idx="1"/>
          </p:nvPr>
        </p:nvSpPr>
        <p:spPr/>
        <p:txBody>
          <a:bodyPr/>
          <a:lstStyle/>
          <a:p>
            <a:r>
              <a:rPr lang="en-US" dirty="0" smtClean="0">
                <a:latin typeface="Cantarell Bold"/>
                <a:cs typeface="Cantarell Bold"/>
              </a:rPr>
              <a:t>Gerrit Trigger</a:t>
            </a:r>
          </a:p>
          <a:p>
            <a:r>
              <a:rPr lang="en-US" dirty="0" err="1" smtClean="0">
                <a:latin typeface="Cantarell Bold"/>
                <a:cs typeface="Cantarell Bold"/>
              </a:rPr>
              <a:t>Phing</a:t>
            </a:r>
            <a:r>
              <a:rPr lang="en-US" dirty="0" smtClean="0">
                <a:latin typeface="Cantarell Bold"/>
                <a:cs typeface="Cantarell Bold"/>
              </a:rPr>
              <a:t> (Static code analysis)</a:t>
            </a:r>
          </a:p>
          <a:p>
            <a:r>
              <a:rPr lang="en-US" dirty="0" smtClean="0">
                <a:latin typeface="Cantarell Bold"/>
                <a:cs typeface="Cantarell Bold"/>
              </a:rPr>
              <a:t>SSH scripts, Platform tools: e.g., </a:t>
            </a:r>
            <a:r>
              <a:rPr lang="en-US" dirty="0" err="1" smtClean="0">
                <a:latin typeface="Cantarell Bold"/>
                <a:cs typeface="Cantarell Bold"/>
              </a:rPr>
              <a:t>Drush</a:t>
            </a:r>
            <a:endParaRPr lang="en-US" dirty="0" smtClean="0">
              <a:latin typeface="Cantarell Bold"/>
              <a:cs typeface="Cantarell Bold"/>
            </a:endParaRPr>
          </a:p>
          <a:p>
            <a:r>
              <a:rPr lang="en-US" dirty="0" smtClean="0">
                <a:latin typeface="Cantarell Bold"/>
                <a:cs typeface="Cantarell Bold"/>
              </a:rPr>
              <a:t>Docker image build</a:t>
            </a:r>
          </a:p>
          <a:p>
            <a:r>
              <a:rPr lang="en-US" dirty="0" smtClean="0">
                <a:latin typeface="Cantarell Bold"/>
                <a:cs typeface="Cantarell Bold"/>
              </a:rPr>
              <a:t>ZAP Proxy (vulnerability, </a:t>
            </a:r>
            <a:r>
              <a:rPr lang="en-US" dirty="0" err="1" smtClean="0">
                <a:latin typeface="Cantarell Bold"/>
                <a:cs typeface="Cantarell Bold"/>
              </a:rPr>
              <a:t>penetatration</a:t>
            </a:r>
            <a:r>
              <a:rPr lang="en-US" dirty="0" smtClean="0">
                <a:latin typeface="Cantarell Bold"/>
                <a:cs typeface="Cantarell Bold"/>
              </a:rPr>
              <a:t> testing)</a:t>
            </a:r>
            <a:endParaRPr lang="en-US" dirty="0">
              <a:latin typeface="Cantarell Bold"/>
              <a:cs typeface="Cantarell Bold"/>
            </a:endParaRPr>
          </a:p>
        </p:txBody>
      </p:sp>
    </p:spTree>
    <p:extLst>
      <p:ext uri="{BB962C8B-B14F-4D97-AF65-F5344CB8AC3E}">
        <p14:creationId xmlns:p14="http://schemas.microsoft.com/office/powerpoint/2010/main" val="1351558708"/>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8000" dirty="0" smtClean="0">
                <a:latin typeface="FjallaOne"/>
                <a:cs typeface="FjallaOne"/>
              </a:rPr>
              <a:t>Monitoring</a:t>
            </a:r>
            <a:endParaRPr lang="en-US" sz="8000" dirty="0">
              <a:latin typeface="FjallaOne"/>
              <a:cs typeface="FjallaOne"/>
            </a:endParaRPr>
          </a:p>
        </p:txBody>
      </p:sp>
    </p:spTree>
    <p:extLst>
      <p:ext uri="{BB962C8B-B14F-4D97-AF65-F5344CB8AC3E}">
        <p14:creationId xmlns:p14="http://schemas.microsoft.com/office/powerpoint/2010/main" val="331612456"/>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FjallaOne"/>
                <a:cs typeface="FjallaOne"/>
              </a:rPr>
              <a:t>Monitoring</a:t>
            </a:r>
            <a:endParaRPr lang="en-US" dirty="0">
              <a:latin typeface="FjallaOne"/>
              <a:cs typeface="FjallaOne"/>
            </a:endParaRPr>
          </a:p>
        </p:txBody>
      </p:sp>
      <p:sp>
        <p:nvSpPr>
          <p:cNvPr id="3" name="Content Placeholder 2"/>
          <p:cNvSpPr>
            <a:spLocks noGrp="1"/>
          </p:cNvSpPr>
          <p:nvPr>
            <p:ph idx="1"/>
          </p:nvPr>
        </p:nvSpPr>
        <p:spPr/>
        <p:txBody>
          <a:bodyPr/>
          <a:lstStyle/>
          <a:p>
            <a:r>
              <a:rPr lang="en-US" dirty="0" smtClean="0">
                <a:latin typeface="Cantarell Bold"/>
                <a:cs typeface="Cantarell Bold"/>
              </a:rPr>
              <a:t>Open Source Monitoring/Metrics</a:t>
            </a:r>
          </a:p>
          <a:p>
            <a:pPr lvl="1"/>
            <a:r>
              <a:rPr lang="en-US" dirty="0" err="1" smtClean="0">
                <a:latin typeface="Cantarell Bold"/>
                <a:cs typeface="Cantarell Bold"/>
              </a:rPr>
              <a:t>Monitorama</a:t>
            </a:r>
            <a:endParaRPr lang="en-US" dirty="0" smtClean="0">
              <a:latin typeface="Cantarell Bold"/>
              <a:cs typeface="Cantarell Bold"/>
            </a:endParaRPr>
          </a:p>
          <a:p>
            <a:pPr lvl="1"/>
            <a:r>
              <a:rPr lang="en-US" dirty="0" smtClean="0">
                <a:latin typeface="Cantarell Bold"/>
                <a:cs typeface="Cantarell Bold"/>
              </a:rPr>
              <a:t>Notifications</a:t>
            </a:r>
            <a:r>
              <a:rPr lang="en-US" dirty="0" smtClean="0">
                <a:latin typeface="Cantarell Bold"/>
                <a:cs typeface="Cantarell Bold"/>
              </a:rPr>
              <a:t>, metrics, awareness</a:t>
            </a:r>
          </a:p>
          <a:p>
            <a:pPr lvl="1"/>
            <a:r>
              <a:rPr lang="en-US" dirty="0" smtClean="0">
                <a:latin typeface="Cantarell Bold"/>
                <a:cs typeface="Cantarell Bold"/>
              </a:rPr>
              <a:t>Security</a:t>
            </a:r>
            <a:endParaRPr lang="en-US" dirty="0" smtClean="0">
              <a:latin typeface="Cantarell Bold"/>
              <a:cs typeface="Cantarell Bold"/>
            </a:endParaRPr>
          </a:p>
          <a:p>
            <a:pPr lvl="1"/>
            <a:r>
              <a:rPr lang="en-US" dirty="0" smtClean="0">
                <a:latin typeface="Cantarell Bold"/>
                <a:cs typeface="Cantarell Bold"/>
              </a:rPr>
              <a:t>ELK </a:t>
            </a:r>
            <a:r>
              <a:rPr lang="en-US" dirty="0" smtClean="0">
                <a:latin typeface="Cantarell Bold"/>
                <a:cs typeface="Cantarell Bold"/>
              </a:rPr>
              <a:t>(Elasticsearch, Logstash, Kibana)</a:t>
            </a:r>
            <a:endParaRPr lang="en-US" dirty="0">
              <a:latin typeface="Cantarell Bold"/>
              <a:cs typeface="Cantarell Bold"/>
            </a:endParaRPr>
          </a:p>
        </p:txBody>
      </p:sp>
    </p:spTree>
    <p:extLst>
      <p:ext uri="{BB962C8B-B14F-4D97-AF65-F5344CB8AC3E}">
        <p14:creationId xmlns:p14="http://schemas.microsoft.com/office/powerpoint/2010/main" val="329214434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FjallaOne"/>
                <a:cs typeface="FjallaOne"/>
              </a:rPr>
              <a:t>Monitoring</a:t>
            </a:r>
            <a:endParaRPr lang="en-US" dirty="0">
              <a:latin typeface="FjallaOne"/>
              <a:cs typeface="FjallaOne"/>
            </a:endParaRPr>
          </a:p>
        </p:txBody>
      </p:sp>
      <p:sp>
        <p:nvSpPr>
          <p:cNvPr id="3" name="Content Placeholder 2"/>
          <p:cNvSpPr>
            <a:spLocks noGrp="1"/>
          </p:cNvSpPr>
          <p:nvPr>
            <p:ph idx="1"/>
          </p:nvPr>
        </p:nvSpPr>
        <p:spPr/>
        <p:txBody>
          <a:bodyPr/>
          <a:lstStyle/>
          <a:p>
            <a:r>
              <a:rPr lang="en-US" dirty="0" smtClean="0">
                <a:latin typeface="Cantarell Bold"/>
                <a:cs typeface="Cantarell Bold"/>
              </a:rPr>
              <a:t>Nagios</a:t>
            </a:r>
          </a:p>
          <a:p>
            <a:r>
              <a:rPr lang="en-US" dirty="0" err="1" smtClean="0">
                <a:latin typeface="Cantarell Bold"/>
                <a:cs typeface="Cantarell Bold"/>
              </a:rPr>
              <a:t>Sensu</a:t>
            </a:r>
            <a:endParaRPr lang="en-US" dirty="0" smtClean="0">
              <a:latin typeface="Cantarell Bold"/>
              <a:cs typeface="Cantarell Bold"/>
            </a:endParaRPr>
          </a:p>
          <a:p>
            <a:r>
              <a:rPr lang="en-US" dirty="0" err="1" smtClean="0">
                <a:latin typeface="Cantarell Bold"/>
                <a:cs typeface="Cantarell Bold"/>
              </a:rPr>
              <a:t>CAdvisor</a:t>
            </a:r>
            <a:endParaRPr lang="en-US" dirty="0" smtClean="0">
              <a:latin typeface="Cantarell Bold"/>
              <a:cs typeface="Cantarell Bold"/>
            </a:endParaRPr>
          </a:p>
          <a:p>
            <a:r>
              <a:rPr lang="en-US" dirty="0" err="1" smtClean="0">
                <a:latin typeface="Cantarell Bold"/>
                <a:cs typeface="Cantarell Bold"/>
              </a:rPr>
              <a:t>Promethus</a:t>
            </a:r>
            <a:endParaRPr lang="en-US" dirty="0" smtClean="0">
              <a:latin typeface="Cantarell Bold"/>
              <a:cs typeface="Cantarell Bold"/>
            </a:endParaRPr>
          </a:p>
          <a:p>
            <a:r>
              <a:rPr lang="en-US" dirty="0" smtClean="0">
                <a:latin typeface="Cantarell Bold"/>
                <a:cs typeface="Cantarell Bold"/>
              </a:rPr>
              <a:t>OSSIM (SIEM)</a:t>
            </a:r>
            <a:endParaRPr lang="en-US" dirty="0">
              <a:latin typeface="Cantarell Bold"/>
              <a:cs typeface="Cantarell Bold"/>
            </a:endParaRPr>
          </a:p>
        </p:txBody>
      </p:sp>
    </p:spTree>
    <p:extLst>
      <p:ext uri="{BB962C8B-B14F-4D97-AF65-F5344CB8AC3E}">
        <p14:creationId xmlns:p14="http://schemas.microsoft.com/office/powerpoint/2010/main" val="3593091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FjallaOne"/>
                <a:cs typeface="FjallaOne"/>
              </a:rPr>
              <a:t>Monitoring</a:t>
            </a:r>
            <a:endParaRPr lang="en-US" dirty="0">
              <a:latin typeface="FjallaOne"/>
              <a:cs typeface="FjallaOne"/>
            </a:endParaRPr>
          </a:p>
        </p:txBody>
      </p:sp>
      <p:sp>
        <p:nvSpPr>
          <p:cNvPr id="3" name="Content Placeholder 2"/>
          <p:cNvSpPr>
            <a:spLocks noGrp="1"/>
          </p:cNvSpPr>
          <p:nvPr>
            <p:ph idx="1"/>
          </p:nvPr>
        </p:nvSpPr>
        <p:spPr/>
        <p:txBody>
          <a:bodyPr/>
          <a:lstStyle/>
          <a:p>
            <a:r>
              <a:rPr lang="en-US" dirty="0" smtClean="0">
                <a:latin typeface="Cantarell Bold"/>
                <a:cs typeface="Cantarell Bold"/>
              </a:rPr>
              <a:t>Traditional: Computer systems and services, monolithic, static</a:t>
            </a:r>
          </a:p>
          <a:p>
            <a:r>
              <a:rPr lang="en-US" dirty="0" smtClean="0">
                <a:latin typeface="Cantarell Bold"/>
                <a:cs typeface="Cantarell Bold"/>
              </a:rPr>
              <a:t>Next generation: Application systems and services, customized, adaptable</a:t>
            </a:r>
            <a:r>
              <a:rPr lang="en-US" dirty="0" smtClean="0"/>
              <a:t>, </a:t>
            </a:r>
            <a:endParaRPr lang="en-US" dirty="0"/>
          </a:p>
        </p:txBody>
      </p:sp>
    </p:spTree>
    <p:extLst>
      <p:ext uri="{BB962C8B-B14F-4D97-AF65-F5344CB8AC3E}">
        <p14:creationId xmlns:p14="http://schemas.microsoft.com/office/powerpoint/2010/main" val="879024593"/>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FjallaOne"/>
                <a:cs typeface="FjallaOne"/>
              </a:rPr>
              <a:t>Prometheus</a:t>
            </a:r>
            <a:endParaRPr lang="en-US" dirty="0">
              <a:latin typeface="FjallaOne"/>
              <a:cs typeface="FjallaOne"/>
            </a:endParaRPr>
          </a:p>
        </p:txBody>
      </p:sp>
      <p:sp>
        <p:nvSpPr>
          <p:cNvPr id="3" name="Content Placeholder 2"/>
          <p:cNvSpPr>
            <a:spLocks noGrp="1"/>
          </p:cNvSpPr>
          <p:nvPr>
            <p:ph idx="1"/>
          </p:nvPr>
        </p:nvSpPr>
        <p:spPr/>
        <p:txBody>
          <a:bodyPr/>
          <a:lstStyle/>
          <a:p>
            <a:r>
              <a:rPr lang="en-US" dirty="0" smtClean="0">
                <a:latin typeface="Cantarell Bold"/>
                <a:cs typeface="Cantarell Bold"/>
              </a:rPr>
              <a:t>Time series database</a:t>
            </a:r>
          </a:p>
          <a:p>
            <a:r>
              <a:rPr lang="en-US" dirty="0" smtClean="0">
                <a:latin typeface="Cantarell Bold"/>
                <a:cs typeface="Cantarell Bold"/>
              </a:rPr>
              <a:t>Extensions</a:t>
            </a:r>
          </a:p>
          <a:p>
            <a:r>
              <a:rPr lang="en-US" dirty="0" smtClean="0">
                <a:latin typeface="Cantarell Bold"/>
                <a:cs typeface="Cantarell Bold"/>
              </a:rPr>
              <a:t>Visualization and alerts</a:t>
            </a:r>
            <a:endParaRPr lang="en-US" dirty="0">
              <a:latin typeface="Cantarell Bold"/>
              <a:cs typeface="Cantarell Bold"/>
            </a:endParaRPr>
          </a:p>
        </p:txBody>
      </p:sp>
    </p:spTree>
    <p:extLst>
      <p:ext uri="{BB962C8B-B14F-4D97-AF65-F5344CB8AC3E}">
        <p14:creationId xmlns:p14="http://schemas.microsoft.com/office/powerpoint/2010/main" val="2926183702"/>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8000" dirty="0" smtClean="0"/>
              <a:t>Communication</a:t>
            </a:r>
            <a:endParaRPr lang="en-US" sz="8000" dirty="0"/>
          </a:p>
        </p:txBody>
      </p:sp>
    </p:spTree>
    <p:extLst>
      <p:ext uri="{BB962C8B-B14F-4D97-AF65-F5344CB8AC3E}">
        <p14:creationId xmlns:p14="http://schemas.microsoft.com/office/powerpoint/2010/main" val="32422111"/>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DevOps Communications</a:t>
            </a:r>
            <a:endParaRPr lang="en-US" dirty="0"/>
          </a:p>
        </p:txBody>
      </p:sp>
      <p:sp>
        <p:nvSpPr>
          <p:cNvPr id="3" name="Content Placeholder 2"/>
          <p:cNvSpPr>
            <a:spLocks noGrp="1"/>
          </p:cNvSpPr>
          <p:nvPr>
            <p:ph idx="1"/>
          </p:nvPr>
        </p:nvSpPr>
        <p:spPr/>
        <p:txBody>
          <a:bodyPr/>
          <a:lstStyle/>
          <a:p>
            <a:r>
              <a:rPr lang="en-US" dirty="0" smtClean="0"/>
              <a:t>Slack</a:t>
            </a:r>
            <a:endParaRPr lang="en-US" dirty="0" smtClean="0"/>
          </a:p>
          <a:p>
            <a:r>
              <a:rPr lang="en-US" dirty="0" err="1" smtClean="0"/>
              <a:t>HipChat</a:t>
            </a:r>
            <a:endParaRPr lang="en-US" dirty="0" smtClean="0"/>
          </a:p>
          <a:p>
            <a:r>
              <a:rPr lang="en-US" dirty="0" smtClean="0"/>
              <a:t>People </a:t>
            </a:r>
            <a:r>
              <a:rPr lang="en-US" dirty="0" smtClean="0"/>
              <a:t>and Bots</a:t>
            </a:r>
          </a:p>
          <a:p>
            <a:r>
              <a:rPr lang="en-US" dirty="0" smtClean="0"/>
              <a:t>Integrations</a:t>
            </a:r>
            <a:r>
              <a:rPr lang="en-US" dirty="0" smtClean="0"/>
              <a:t>: Jenkins, JIRA, Redmine</a:t>
            </a:r>
          </a:p>
          <a:p>
            <a:r>
              <a:rPr lang="en-US" dirty="0" smtClean="0"/>
              <a:t>Insight</a:t>
            </a:r>
            <a:endParaRPr lang="en-US" dirty="0" smtClean="0"/>
          </a:p>
          <a:p>
            <a:r>
              <a:rPr lang="en-US" dirty="0" smtClean="0"/>
              <a:t>Audit</a:t>
            </a:r>
            <a:endParaRPr lang="en-US" dirty="0"/>
          </a:p>
        </p:txBody>
      </p:sp>
    </p:spTree>
    <p:extLst>
      <p:ext uri="{BB962C8B-B14F-4D97-AF65-F5344CB8AC3E}">
        <p14:creationId xmlns:p14="http://schemas.microsoft.com/office/powerpoint/2010/main" val="3923435869"/>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Communications</a:t>
            </a:r>
            <a:endParaRPr lang="en-US" dirty="0"/>
          </a:p>
        </p:txBody>
      </p:sp>
      <p:sp>
        <p:nvSpPr>
          <p:cNvPr id="3" name="Content Placeholder 2"/>
          <p:cNvSpPr>
            <a:spLocks noGrp="1"/>
          </p:cNvSpPr>
          <p:nvPr>
            <p:ph idx="1"/>
          </p:nvPr>
        </p:nvSpPr>
        <p:spPr/>
        <p:txBody>
          <a:bodyPr/>
          <a:lstStyle/>
          <a:p>
            <a:r>
              <a:rPr lang="en-US" dirty="0" err="1" smtClean="0"/>
              <a:t>GitHub</a:t>
            </a:r>
            <a:endParaRPr lang="en-US" dirty="0" smtClean="0"/>
          </a:p>
          <a:p>
            <a:r>
              <a:rPr lang="en-US" dirty="0" smtClean="0"/>
              <a:t>Threat Exchanges </a:t>
            </a:r>
            <a:endParaRPr lang="en-US" dirty="0"/>
          </a:p>
        </p:txBody>
      </p:sp>
    </p:spTree>
    <p:extLst>
      <p:ext uri="{BB962C8B-B14F-4D97-AF65-F5344CB8AC3E}">
        <p14:creationId xmlns:p14="http://schemas.microsoft.com/office/powerpoint/2010/main" val="2690375338"/>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8000" dirty="0" smtClean="0">
                <a:latin typeface="FjallaOne"/>
                <a:cs typeface="FjallaOne"/>
              </a:rPr>
              <a:t>Cloud</a:t>
            </a:r>
            <a:endParaRPr lang="en-US" sz="8000" dirty="0">
              <a:latin typeface="FjallaOne"/>
              <a:cs typeface="FjallaOne"/>
            </a:endParaRPr>
          </a:p>
        </p:txBody>
      </p:sp>
    </p:spTree>
    <p:extLst>
      <p:ext uri="{BB962C8B-B14F-4D97-AF65-F5344CB8AC3E}">
        <p14:creationId xmlns:p14="http://schemas.microsoft.com/office/powerpoint/2010/main" val="22053007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FjallaOne"/>
                <a:cs typeface="FjallaOne"/>
              </a:rPr>
              <a:t>SANS Top 20</a:t>
            </a:r>
            <a:endParaRPr lang="en-US" dirty="0">
              <a:latin typeface="FjallaOne"/>
              <a:cs typeface="FjallaOne"/>
            </a:endParaRPr>
          </a:p>
        </p:txBody>
      </p:sp>
      <p:sp>
        <p:nvSpPr>
          <p:cNvPr id="3" name="Content Placeholder 2"/>
          <p:cNvSpPr>
            <a:spLocks noGrp="1"/>
          </p:cNvSpPr>
          <p:nvPr>
            <p:ph idx="1"/>
          </p:nvPr>
        </p:nvSpPr>
        <p:spPr/>
        <p:txBody>
          <a:bodyPr>
            <a:normAutofit fontScale="70000" lnSpcReduction="20000"/>
          </a:bodyPr>
          <a:lstStyle/>
          <a:p>
            <a:r>
              <a:rPr lang="en-US" dirty="0" smtClean="0">
                <a:latin typeface="Cantarell Bold"/>
                <a:cs typeface="Cantarell Bold"/>
              </a:rPr>
              <a:t>Inventory of Authorized and Unauthorized Devices</a:t>
            </a:r>
          </a:p>
          <a:p>
            <a:r>
              <a:rPr lang="en-US" dirty="0" smtClean="0">
                <a:latin typeface="Cantarell Bold"/>
                <a:cs typeface="Cantarell Bold"/>
              </a:rPr>
              <a:t>Inventory of Authorized and Unauthorized Software</a:t>
            </a:r>
          </a:p>
          <a:p>
            <a:r>
              <a:rPr lang="en-US" dirty="0" smtClean="0">
                <a:latin typeface="Cantarell Bold"/>
                <a:cs typeface="Cantarell Bold"/>
              </a:rPr>
              <a:t>Secure Configurations for Hardware &amp; Software on Laptops, Workstations, &amp; Servers</a:t>
            </a:r>
          </a:p>
          <a:p>
            <a:r>
              <a:rPr lang="en-US" dirty="0" smtClean="0">
                <a:latin typeface="Cantarell Bold"/>
                <a:cs typeface="Cantarell Bold"/>
              </a:rPr>
              <a:t>Continuous Vulnerability Assessment and Remediation</a:t>
            </a:r>
          </a:p>
          <a:p>
            <a:r>
              <a:rPr lang="en-US" dirty="0" smtClean="0">
                <a:latin typeface="Cantarell Bold"/>
                <a:cs typeface="Cantarell Bold"/>
              </a:rPr>
              <a:t>Malware Defense</a:t>
            </a:r>
          </a:p>
          <a:p>
            <a:r>
              <a:rPr lang="en-US" dirty="0" smtClean="0">
                <a:latin typeface="Cantarell Bold"/>
                <a:cs typeface="Cantarell Bold"/>
              </a:rPr>
              <a:t>Application Software Security</a:t>
            </a:r>
          </a:p>
          <a:p>
            <a:r>
              <a:rPr lang="en-US" dirty="0" smtClean="0">
                <a:latin typeface="Cantarell Bold"/>
                <a:cs typeface="Cantarell Bold"/>
              </a:rPr>
              <a:t>Wireless Device Control</a:t>
            </a:r>
          </a:p>
          <a:p>
            <a:r>
              <a:rPr lang="en-US" dirty="0" smtClean="0">
                <a:latin typeface="Cantarell Bold"/>
                <a:cs typeface="Cantarell Bold"/>
              </a:rPr>
              <a:t>Data Recovery Capability</a:t>
            </a:r>
          </a:p>
          <a:p>
            <a:r>
              <a:rPr lang="en-US" dirty="0" smtClean="0">
                <a:latin typeface="Cantarell Bold"/>
                <a:cs typeface="Cantarell Bold"/>
              </a:rPr>
              <a:t>Security Skills Assessment &amp; Training</a:t>
            </a:r>
          </a:p>
          <a:p>
            <a:r>
              <a:rPr lang="en-US" dirty="0" smtClean="0">
                <a:latin typeface="Cantarell Bold"/>
                <a:cs typeface="Cantarell Bold"/>
              </a:rPr>
              <a:t>Secure Configurations for Firewalls, Routers, &amp; Switches</a:t>
            </a:r>
            <a:endParaRPr lang="en-US" dirty="0">
              <a:latin typeface="Cantarell Bold"/>
              <a:cs typeface="Cantarell Bold"/>
            </a:endParaRPr>
          </a:p>
        </p:txBody>
      </p:sp>
    </p:spTree>
    <p:extLst>
      <p:ext uri="{BB962C8B-B14F-4D97-AF65-F5344CB8AC3E}">
        <p14:creationId xmlns:p14="http://schemas.microsoft.com/office/powerpoint/2010/main" val="1420401785"/>
      </p:ext>
    </p:extLst>
  </p:cSld>
  <p:clrMapOvr>
    <a:masterClrMapping/>
  </p:clrMapOvr>
  <p:timing>
    <p:tnLst>
      <p:par>
        <p:cTn xmlns:p14="http://schemas.microsoft.com/office/powerpoint/2010/mai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FjallaOne"/>
                <a:cs typeface="FjallaOne"/>
              </a:rPr>
              <a:t>Cloud Computing</a:t>
            </a:r>
            <a:endParaRPr lang="en-US" dirty="0">
              <a:latin typeface="FjallaOne"/>
              <a:cs typeface="FjallaOne"/>
            </a:endParaRPr>
          </a:p>
        </p:txBody>
      </p:sp>
      <p:sp>
        <p:nvSpPr>
          <p:cNvPr id="3" name="Content Placeholder 2"/>
          <p:cNvSpPr>
            <a:spLocks noGrp="1"/>
          </p:cNvSpPr>
          <p:nvPr>
            <p:ph idx="1"/>
          </p:nvPr>
        </p:nvSpPr>
        <p:spPr/>
        <p:txBody>
          <a:bodyPr/>
          <a:lstStyle/>
          <a:p>
            <a:r>
              <a:rPr lang="en-US" dirty="0">
                <a:latin typeface="Cantarell Bold"/>
                <a:cs typeface="Cantarell Bold"/>
              </a:rPr>
              <a:t>Amazon Web Services (AWS): market leader, FedRAMP, GovCloud (ITAR</a:t>
            </a:r>
            <a:r>
              <a:rPr lang="en-US" dirty="0" smtClean="0">
                <a:latin typeface="Cantarell Bold"/>
                <a:cs typeface="Cantarell Bold"/>
              </a:rPr>
              <a:t>)</a:t>
            </a:r>
          </a:p>
          <a:p>
            <a:r>
              <a:rPr lang="en-US" dirty="0" smtClean="0">
                <a:latin typeface="Cantarell Bold"/>
                <a:cs typeface="Cantarell Bold"/>
              </a:rPr>
              <a:t>Microsoft Azure, Google, IBM, </a:t>
            </a:r>
            <a:r>
              <a:rPr lang="en-US" dirty="0" smtClean="0">
                <a:latin typeface="Cantarell Bold"/>
                <a:cs typeface="Cantarell Bold"/>
              </a:rPr>
              <a:t>VMWare, Digital Ocean </a:t>
            </a:r>
            <a:endParaRPr lang="en-US" dirty="0">
              <a:latin typeface="Cantarell Bold"/>
              <a:cs typeface="Cantarell Bold"/>
            </a:endParaRPr>
          </a:p>
          <a:p>
            <a:r>
              <a:rPr lang="en-US" dirty="0">
                <a:latin typeface="Cantarell Bold"/>
                <a:cs typeface="Cantarell Bold"/>
              </a:rPr>
              <a:t>Infrastructure as a service (IAAS)</a:t>
            </a:r>
          </a:p>
          <a:p>
            <a:r>
              <a:rPr lang="en-US" dirty="0">
                <a:latin typeface="Cantarell Bold"/>
                <a:cs typeface="Cantarell Bold"/>
              </a:rPr>
              <a:t>Platform as a service (PAAS</a:t>
            </a:r>
            <a:r>
              <a:rPr lang="en-US" dirty="0">
                <a:latin typeface="Cantarell Bold"/>
                <a:cs typeface="Cantarell Bold"/>
              </a:rPr>
              <a:t>) </a:t>
            </a:r>
            <a:endParaRPr lang="en-US" dirty="0" smtClean="0">
              <a:latin typeface="Cantarell Bold"/>
              <a:cs typeface="Cantarell Bold"/>
            </a:endParaRPr>
          </a:p>
          <a:p>
            <a:r>
              <a:rPr lang="en-US" dirty="0" smtClean="0">
                <a:latin typeface="Cantarell Bold"/>
                <a:cs typeface="Cantarell Bold"/>
              </a:rPr>
              <a:t>Software </a:t>
            </a:r>
            <a:r>
              <a:rPr lang="en-US" dirty="0">
                <a:latin typeface="Cantarell Bold"/>
                <a:cs typeface="Cantarell Bold"/>
              </a:rPr>
              <a:t>as a service (SAAS)</a:t>
            </a:r>
            <a:endParaRPr lang="en-US" dirty="0">
              <a:latin typeface="Cantarell Bold"/>
              <a:cs typeface="Cantarell Bold"/>
            </a:endParaRPr>
          </a:p>
        </p:txBody>
      </p:sp>
    </p:spTree>
    <p:extLst>
      <p:ext uri="{BB962C8B-B14F-4D97-AF65-F5344CB8AC3E}">
        <p14:creationId xmlns:p14="http://schemas.microsoft.com/office/powerpoint/2010/main" val="443295552"/>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FjallaOne"/>
                <a:cs typeface="FjallaOne"/>
              </a:rPr>
              <a:t>FedRAMP</a:t>
            </a:r>
            <a:endParaRPr lang="en-US" dirty="0">
              <a:latin typeface="FjallaOne"/>
              <a:cs typeface="FjallaOne"/>
            </a:endParaRPr>
          </a:p>
        </p:txBody>
      </p:sp>
      <p:sp>
        <p:nvSpPr>
          <p:cNvPr id="3" name="Content Placeholder 2"/>
          <p:cNvSpPr>
            <a:spLocks noGrp="1"/>
          </p:cNvSpPr>
          <p:nvPr>
            <p:ph idx="1"/>
          </p:nvPr>
        </p:nvSpPr>
        <p:spPr/>
        <p:txBody>
          <a:bodyPr>
            <a:normAutofit fontScale="70000" lnSpcReduction="20000"/>
          </a:bodyPr>
          <a:lstStyle/>
          <a:p>
            <a:r>
              <a:rPr lang="en-US" dirty="0"/>
              <a:t>(</a:t>
            </a:r>
            <a:r>
              <a:rPr lang="en-US" dirty="0">
                <a:latin typeface="Cantarell Bold"/>
                <a:cs typeface="Cantarell Bold"/>
              </a:rPr>
              <a:t>FedRAMP),3 was designed to focus on three main areas: authorization, continuous monitoring, and federal security requirements. The initial goal of FedRAMP was to establish a unified risk management process that:</a:t>
            </a:r>
          </a:p>
          <a:p>
            <a:r>
              <a:rPr lang="en-US" dirty="0">
                <a:latin typeface="Cantarell Bold"/>
                <a:cs typeface="Cantarell Bold"/>
              </a:rPr>
              <a:t>• Increased security of cloud solutions through a common assessment approach.</a:t>
            </a:r>
          </a:p>
          <a:p>
            <a:r>
              <a:rPr lang="en-US" dirty="0">
                <a:latin typeface="Cantarell Bold"/>
                <a:cs typeface="Cantarell Bold"/>
              </a:rPr>
              <a:t>• Eliminated duplication of effort and achieved cost-savings through efficiency.</a:t>
            </a:r>
          </a:p>
          <a:p>
            <a:r>
              <a:rPr lang="en-US" dirty="0">
                <a:latin typeface="Cantarell Bold"/>
                <a:cs typeface="Cantarell Bold"/>
              </a:rPr>
              <a:t>• Enabled rapid acquisition through leveraged authorizations.</a:t>
            </a:r>
          </a:p>
          <a:p>
            <a:r>
              <a:rPr lang="en-US" dirty="0">
                <a:latin typeface="Cantarell Bold"/>
                <a:cs typeface="Cantarell Bold"/>
              </a:rPr>
              <a:t>• Improved reuse of authorization packages based on a common set of security requirements.</a:t>
            </a:r>
          </a:p>
          <a:p>
            <a:r>
              <a:rPr lang="en-US" dirty="0">
                <a:latin typeface="Cantarell Bold"/>
                <a:cs typeface="Cantarell Bold"/>
              </a:rPr>
              <a:t>• Facilitated use of shared services across multiple federal agencies.</a:t>
            </a:r>
          </a:p>
          <a:p>
            <a:r>
              <a:rPr lang="en-US" dirty="0">
                <a:latin typeface="Cantarell Bold"/>
                <a:cs typeface="Cantarell Bold"/>
              </a:rPr>
              <a:t>• Integrated a government-wide security approach.</a:t>
            </a:r>
          </a:p>
        </p:txBody>
      </p:sp>
    </p:spTree>
    <p:extLst>
      <p:ext uri="{BB962C8B-B14F-4D97-AF65-F5344CB8AC3E}">
        <p14:creationId xmlns:p14="http://schemas.microsoft.com/office/powerpoint/2010/main" val="1061263338"/>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FjallaOne"/>
                <a:cs typeface="FjallaOne"/>
              </a:rPr>
              <a:t>Cloud</a:t>
            </a:r>
            <a:endParaRPr lang="en-US" dirty="0">
              <a:latin typeface="FjallaOne"/>
              <a:cs typeface="FjallaOne"/>
            </a:endParaRPr>
          </a:p>
        </p:txBody>
      </p:sp>
      <p:sp>
        <p:nvSpPr>
          <p:cNvPr id="3" name="Content Placeholder 2"/>
          <p:cNvSpPr>
            <a:spLocks noGrp="1"/>
          </p:cNvSpPr>
          <p:nvPr>
            <p:ph idx="1"/>
          </p:nvPr>
        </p:nvSpPr>
        <p:spPr/>
        <p:txBody>
          <a:bodyPr>
            <a:normAutofit/>
          </a:bodyPr>
          <a:lstStyle/>
          <a:p>
            <a:r>
              <a:rPr lang="en-US" dirty="0" smtClean="0">
                <a:latin typeface="Cantarell Bold"/>
                <a:cs typeface="Cantarell Bold"/>
              </a:rPr>
              <a:t>AWS CLI and SDK</a:t>
            </a:r>
          </a:p>
          <a:p>
            <a:r>
              <a:rPr lang="en-US" dirty="0" smtClean="0">
                <a:latin typeface="Cantarell Bold"/>
                <a:cs typeface="Cantarell Bold"/>
              </a:rPr>
              <a:t>S3</a:t>
            </a:r>
          </a:p>
          <a:p>
            <a:r>
              <a:rPr lang="en-US" dirty="0" smtClean="0">
                <a:latin typeface="Cantarell Bold"/>
                <a:cs typeface="Cantarell Bold"/>
              </a:rPr>
              <a:t>RDS</a:t>
            </a:r>
          </a:p>
          <a:p>
            <a:r>
              <a:rPr lang="en-US" dirty="0" smtClean="0">
                <a:latin typeface="Cantarell Bold"/>
                <a:cs typeface="Cantarell Bold"/>
              </a:rPr>
              <a:t>EC2</a:t>
            </a:r>
          </a:p>
          <a:p>
            <a:r>
              <a:rPr lang="en-US" dirty="0" err="1" smtClean="0">
                <a:latin typeface="Cantarell Bold"/>
                <a:cs typeface="Cantarell Bold"/>
              </a:rPr>
              <a:t>DynamoDB</a:t>
            </a:r>
            <a:endParaRPr lang="en-US" dirty="0" smtClean="0">
              <a:latin typeface="Cantarell Bold"/>
              <a:cs typeface="Cantarell Bold"/>
            </a:endParaRPr>
          </a:p>
          <a:p>
            <a:r>
              <a:rPr lang="en-US" dirty="0" smtClean="0">
                <a:latin typeface="Cantarell Bold"/>
                <a:cs typeface="Cantarell Bold"/>
              </a:rPr>
              <a:t>ECS</a:t>
            </a:r>
            <a:endParaRPr lang="en-US" dirty="0">
              <a:latin typeface="Cantarell Bold"/>
              <a:cs typeface="Cantarell Bold"/>
            </a:endParaRPr>
          </a:p>
        </p:txBody>
      </p:sp>
    </p:spTree>
    <p:extLst>
      <p:ext uri="{BB962C8B-B14F-4D97-AF65-F5344CB8AC3E}">
        <p14:creationId xmlns:p14="http://schemas.microsoft.com/office/powerpoint/2010/main" val="2251722702"/>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8000" dirty="0" smtClean="0">
                <a:latin typeface="FjallaOne"/>
                <a:cs typeface="FjallaOne"/>
              </a:rPr>
              <a:t>Summary &amp; Future</a:t>
            </a:r>
            <a:endParaRPr lang="en-US" sz="8000" dirty="0">
              <a:latin typeface="FjallaOne"/>
              <a:cs typeface="FjallaOne"/>
            </a:endParaRPr>
          </a:p>
        </p:txBody>
      </p:sp>
    </p:spTree>
    <p:extLst>
      <p:ext uri="{BB962C8B-B14F-4D97-AF65-F5344CB8AC3E}">
        <p14:creationId xmlns:p14="http://schemas.microsoft.com/office/powerpoint/2010/main" val="2205300722"/>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FjallaOne"/>
                <a:cs typeface="FjallaOne"/>
              </a:rPr>
              <a:t>SANS Top </a:t>
            </a:r>
            <a:r>
              <a:rPr lang="en-US" dirty="0" smtClean="0">
                <a:latin typeface="FjallaOne"/>
                <a:cs typeface="FjallaOne"/>
              </a:rPr>
              <a:t>20: DevOps </a:t>
            </a:r>
            <a:endParaRPr lang="en-US" dirty="0">
              <a:latin typeface="FjallaOne"/>
              <a:cs typeface="FjallaOne"/>
            </a:endParaRPr>
          </a:p>
        </p:txBody>
      </p:sp>
      <p:sp>
        <p:nvSpPr>
          <p:cNvPr id="3" name="Content Placeholder 2"/>
          <p:cNvSpPr>
            <a:spLocks noGrp="1"/>
          </p:cNvSpPr>
          <p:nvPr>
            <p:ph idx="1"/>
          </p:nvPr>
        </p:nvSpPr>
        <p:spPr/>
        <p:txBody>
          <a:bodyPr>
            <a:normAutofit fontScale="70000" lnSpcReduction="20000"/>
          </a:bodyPr>
          <a:lstStyle/>
          <a:p>
            <a:r>
              <a:rPr lang="en-US" dirty="0" smtClean="0">
                <a:latin typeface="Cantarell Bold"/>
                <a:cs typeface="Cantarell Bold"/>
              </a:rPr>
              <a:t>Inventory of Authorized and Unauthorized </a:t>
            </a:r>
            <a:r>
              <a:rPr lang="en-US" dirty="0" smtClean="0">
                <a:latin typeface="Cantarell Bold"/>
                <a:cs typeface="Cantarell Bold"/>
              </a:rPr>
              <a:t>Devices: </a:t>
            </a:r>
            <a:r>
              <a:rPr lang="en-US" b="1" dirty="0" smtClean="0">
                <a:latin typeface="Cantarell Bold"/>
                <a:cs typeface="Cantarell Bold"/>
              </a:rPr>
              <a:t>Cloud manages hardware</a:t>
            </a:r>
            <a:endParaRPr lang="en-US" b="1" dirty="0" smtClean="0">
              <a:latin typeface="Cantarell Bold"/>
              <a:cs typeface="Cantarell Bold"/>
            </a:endParaRPr>
          </a:p>
          <a:p>
            <a:r>
              <a:rPr lang="en-US" dirty="0" smtClean="0">
                <a:latin typeface="Cantarell Bold"/>
                <a:cs typeface="Cantarell Bold"/>
              </a:rPr>
              <a:t>Inventory of Authorized and Unauthorized </a:t>
            </a:r>
            <a:r>
              <a:rPr lang="en-US" dirty="0" smtClean="0">
                <a:latin typeface="Cantarell Bold"/>
                <a:cs typeface="Cantarell Bold"/>
              </a:rPr>
              <a:t>Software: </a:t>
            </a:r>
            <a:r>
              <a:rPr lang="en-US" b="1" dirty="0" smtClean="0">
                <a:latin typeface="Cantarell Bold"/>
                <a:cs typeface="Cantarell Bold"/>
              </a:rPr>
              <a:t>Virtualization and </a:t>
            </a:r>
            <a:r>
              <a:rPr lang="en-US" b="1" dirty="0">
                <a:latin typeface="Cantarell Bold"/>
                <a:cs typeface="Cantarell Bold"/>
              </a:rPr>
              <a:t>c</a:t>
            </a:r>
            <a:r>
              <a:rPr lang="en-US" b="1" dirty="0" smtClean="0">
                <a:latin typeface="Cantarell Bold"/>
                <a:cs typeface="Cantarell Bold"/>
              </a:rPr>
              <a:t>ontainerization </a:t>
            </a:r>
            <a:r>
              <a:rPr lang="en-US" b="1" dirty="0" smtClean="0">
                <a:latin typeface="Cantarell Bold"/>
                <a:cs typeface="Cantarell Bold"/>
              </a:rPr>
              <a:t>c</a:t>
            </a:r>
            <a:r>
              <a:rPr lang="en-US" b="1" dirty="0" smtClean="0">
                <a:latin typeface="Cantarell Bold"/>
                <a:cs typeface="Cantarell Bold"/>
              </a:rPr>
              <a:t>onstrict and define software</a:t>
            </a:r>
            <a:endParaRPr lang="en-US" b="1" dirty="0" smtClean="0">
              <a:latin typeface="Cantarell Bold"/>
              <a:cs typeface="Cantarell Bold"/>
            </a:endParaRPr>
          </a:p>
          <a:p>
            <a:r>
              <a:rPr lang="en-US" dirty="0" smtClean="0">
                <a:latin typeface="Cantarell Bold"/>
                <a:cs typeface="Cantarell Bold"/>
              </a:rPr>
              <a:t>Secure Configurations for Hardware &amp; Software on Laptops, Workstations, &amp; </a:t>
            </a:r>
            <a:r>
              <a:rPr lang="en-US" dirty="0" smtClean="0">
                <a:latin typeface="Cantarell Bold"/>
                <a:cs typeface="Cantarell Bold"/>
              </a:rPr>
              <a:t>Servers: </a:t>
            </a:r>
            <a:r>
              <a:rPr lang="en-US" b="1" dirty="0" smtClean="0">
                <a:latin typeface="Cantarell Bold"/>
                <a:cs typeface="Cantarell Bold"/>
              </a:rPr>
              <a:t>Infrastructure as code and configuration management define and enforce security</a:t>
            </a:r>
            <a:endParaRPr lang="en-US" b="1" dirty="0" smtClean="0">
              <a:latin typeface="Cantarell Bold"/>
              <a:cs typeface="Cantarell Bold"/>
            </a:endParaRPr>
          </a:p>
          <a:p>
            <a:r>
              <a:rPr lang="en-US" dirty="0" smtClean="0">
                <a:latin typeface="Cantarell Bold"/>
                <a:cs typeface="Cantarell Bold"/>
              </a:rPr>
              <a:t>Continuous Vulnerability Assessment and </a:t>
            </a:r>
            <a:r>
              <a:rPr lang="en-US" dirty="0" smtClean="0">
                <a:latin typeface="Cantarell Bold"/>
                <a:cs typeface="Cantarell Bold"/>
              </a:rPr>
              <a:t>Remediation: </a:t>
            </a:r>
            <a:r>
              <a:rPr lang="en-US" b="1" dirty="0" smtClean="0">
                <a:latin typeface="Cantarell Bold"/>
                <a:cs typeface="Cantarell Bold"/>
              </a:rPr>
              <a:t>Microservices enable continuous service-oriented, application-centric monitoring and assessment</a:t>
            </a:r>
            <a:endParaRPr lang="en-US" b="1" dirty="0" smtClean="0">
              <a:latin typeface="Cantarell Bold"/>
              <a:cs typeface="Cantarell Bold"/>
            </a:endParaRPr>
          </a:p>
          <a:p>
            <a:r>
              <a:rPr lang="en-US" dirty="0" smtClean="0">
                <a:latin typeface="Cantarell Bold"/>
                <a:cs typeface="Cantarell Bold"/>
              </a:rPr>
              <a:t>Malware </a:t>
            </a:r>
            <a:r>
              <a:rPr lang="en-US" dirty="0" smtClean="0">
                <a:latin typeface="Cantarell Bold"/>
                <a:cs typeface="Cantarell Bold"/>
              </a:rPr>
              <a:t>Defense: </a:t>
            </a:r>
            <a:r>
              <a:rPr lang="en-US" b="1" dirty="0" smtClean="0">
                <a:latin typeface="Cantarell Bold"/>
                <a:cs typeface="Cantarell Bold"/>
              </a:rPr>
              <a:t>Immutable infrastructure prevents malware </a:t>
            </a:r>
            <a:r>
              <a:rPr lang="en-US" b="1" dirty="0" smtClean="0">
                <a:latin typeface="Cantarell Bold"/>
                <a:cs typeface="Cantarell Bold"/>
              </a:rPr>
              <a:t>installation</a:t>
            </a:r>
            <a:r>
              <a:rPr lang="en-US" b="1" dirty="0" smtClean="0">
                <a:latin typeface="Cantarell Bold"/>
                <a:cs typeface="Cantarell Bold"/>
              </a:rPr>
              <a:t>  </a:t>
            </a:r>
            <a:endParaRPr lang="en-US" b="1" dirty="0" smtClean="0">
              <a:latin typeface="Cantarell Bold"/>
              <a:cs typeface="Cantarell Bold"/>
            </a:endParaRPr>
          </a:p>
        </p:txBody>
      </p:sp>
    </p:spTree>
    <p:extLst>
      <p:ext uri="{BB962C8B-B14F-4D97-AF65-F5344CB8AC3E}">
        <p14:creationId xmlns:p14="http://schemas.microsoft.com/office/powerpoint/2010/main" val="429390594"/>
      </p:ext>
    </p:extLst>
  </p:cSld>
  <p:clrMapOvr>
    <a:masterClrMapping/>
  </p:clrMapOvr>
  <p:timing>
    <p:tnLst>
      <p:par>
        <p:cTn xmlns:p14="http://schemas.microsoft.com/office/powerpoint/2010/mai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FjallaOne"/>
                <a:cs typeface="FjallaOne"/>
              </a:rPr>
              <a:t>SANS Top </a:t>
            </a:r>
            <a:r>
              <a:rPr lang="en-US" dirty="0" smtClean="0">
                <a:latin typeface="FjallaOne"/>
                <a:cs typeface="FjallaOne"/>
              </a:rPr>
              <a:t>20: DevOps (</a:t>
            </a:r>
            <a:r>
              <a:rPr lang="en-US" dirty="0" err="1" smtClean="0">
                <a:latin typeface="FjallaOne"/>
                <a:cs typeface="FjallaOne"/>
              </a:rPr>
              <a:t>cont</a:t>
            </a:r>
            <a:r>
              <a:rPr lang="en-US" dirty="0" smtClean="0">
                <a:latin typeface="FjallaOne"/>
                <a:cs typeface="FjallaOne"/>
              </a:rPr>
              <a:t>). </a:t>
            </a:r>
            <a:endParaRPr lang="en-US" dirty="0">
              <a:latin typeface="FjallaOne"/>
              <a:cs typeface="FjallaOne"/>
            </a:endParaRPr>
          </a:p>
        </p:txBody>
      </p:sp>
      <p:sp>
        <p:nvSpPr>
          <p:cNvPr id="3" name="Content Placeholder 2"/>
          <p:cNvSpPr>
            <a:spLocks noGrp="1"/>
          </p:cNvSpPr>
          <p:nvPr>
            <p:ph idx="1"/>
          </p:nvPr>
        </p:nvSpPr>
        <p:spPr/>
        <p:txBody>
          <a:bodyPr>
            <a:normAutofit fontScale="85000" lnSpcReduction="20000"/>
          </a:bodyPr>
          <a:lstStyle/>
          <a:p>
            <a:r>
              <a:rPr lang="en-US" dirty="0" smtClean="0">
                <a:latin typeface="Cantarell Bold"/>
                <a:cs typeface="Cantarell Bold"/>
              </a:rPr>
              <a:t>Application </a:t>
            </a:r>
            <a:r>
              <a:rPr lang="en-US" dirty="0" smtClean="0">
                <a:latin typeface="Cantarell Bold"/>
                <a:cs typeface="Cantarell Bold"/>
              </a:rPr>
              <a:t>Software </a:t>
            </a:r>
            <a:r>
              <a:rPr lang="en-US" dirty="0" smtClean="0">
                <a:latin typeface="Cantarell Bold"/>
                <a:cs typeface="Cantarell Bold"/>
              </a:rPr>
              <a:t>Security: </a:t>
            </a:r>
            <a:r>
              <a:rPr lang="en-US" b="1" dirty="0" smtClean="0">
                <a:latin typeface="Cantarell Bold"/>
                <a:cs typeface="Cantarell Bold"/>
              </a:rPr>
              <a:t>Continuous integration includes application security tests and checks</a:t>
            </a:r>
            <a:endParaRPr lang="en-US" b="1" dirty="0" smtClean="0">
              <a:latin typeface="Cantarell Bold"/>
              <a:cs typeface="Cantarell Bold"/>
            </a:endParaRPr>
          </a:p>
          <a:p>
            <a:r>
              <a:rPr lang="en-US" dirty="0" smtClean="0">
                <a:latin typeface="Cantarell Bold"/>
                <a:cs typeface="Cantarell Bold"/>
              </a:rPr>
              <a:t>Wireless Device </a:t>
            </a:r>
            <a:r>
              <a:rPr lang="en-US" dirty="0" smtClean="0">
                <a:latin typeface="Cantarell Bold"/>
                <a:cs typeface="Cantarell Bold"/>
              </a:rPr>
              <a:t>Control: </a:t>
            </a:r>
            <a:r>
              <a:rPr lang="en-US" b="1" dirty="0" smtClean="0">
                <a:latin typeface="Cantarell Bold"/>
                <a:cs typeface="Cantarell Bold"/>
              </a:rPr>
              <a:t>Cloud computing limits wireless access</a:t>
            </a:r>
            <a:endParaRPr lang="en-US" b="1" dirty="0" smtClean="0">
              <a:latin typeface="Cantarell Bold"/>
              <a:cs typeface="Cantarell Bold"/>
            </a:endParaRPr>
          </a:p>
          <a:p>
            <a:r>
              <a:rPr lang="en-US" dirty="0" smtClean="0">
                <a:latin typeface="Cantarell Bold"/>
                <a:cs typeface="Cantarell Bold"/>
              </a:rPr>
              <a:t>Data Recovery </a:t>
            </a:r>
            <a:r>
              <a:rPr lang="en-US" dirty="0" smtClean="0">
                <a:latin typeface="Cantarell Bold"/>
                <a:cs typeface="Cantarell Bold"/>
              </a:rPr>
              <a:t>Capability</a:t>
            </a:r>
            <a:r>
              <a:rPr lang="en-US" b="1" dirty="0" smtClean="0">
                <a:latin typeface="Cantarell Bold"/>
                <a:cs typeface="Cantarell Bold"/>
              </a:rPr>
              <a:t>: Infrastructure as code is readily archived and reproduced </a:t>
            </a:r>
            <a:endParaRPr lang="en-US" b="1" dirty="0" smtClean="0">
              <a:latin typeface="Cantarell Bold"/>
              <a:cs typeface="Cantarell Bold"/>
            </a:endParaRPr>
          </a:p>
          <a:p>
            <a:r>
              <a:rPr lang="en-US" dirty="0" smtClean="0">
                <a:latin typeface="Cantarell Bold"/>
                <a:cs typeface="Cantarell Bold"/>
              </a:rPr>
              <a:t>Security Skills Assessment &amp; </a:t>
            </a:r>
            <a:r>
              <a:rPr lang="en-US" dirty="0" smtClean="0">
                <a:latin typeface="Cantarell Bold"/>
                <a:cs typeface="Cantarell Bold"/>
              </a:rPr>
              <a:t>Training: </a:t>
            </a:r>
            <a:r>
              <a:rPr lang="en-US" dirty="0" smtClean="0">
                <a:latin typeface="Cantarell Bold"/>
                <a:cs typeface="Cantarell Bold"/>
              </a:rPr>
              <a:t>DevOps </a:t>
            </a:r>
            <a:r>
              <a:rPr lang="en-US" b="1" dirty="0" smtClean="0">
                <a:latin typeface="Cantarell Bold"/>
                <a:cs typeface="Cantarell Bold"/>
              </a:rPr>
              <a:t>c</a:t>
            </a:r>
            <a:r>
              <a:rPr lang="en-US" b="1" dirty="0" smtClean="0">
                <a:latin typeface="Cantarell Bold"/>
                <a:cs typeface="Cantarell Bold"/>
              </a:rPr>
              <a:t>ommunication builds security skills</a:t>
            </a:r>
            <a:endParaRPr lang="en-US" b="1" dirty="0" smtClean="0">
              <a:latin typeface="Cantarell Bold"/>
              <a:cs typeface="Cantarell Bold"/>
            </a:endParaRPr>
          </a:p>
          <a:p>
            <a:r>
              <a:rPr lang="en-US" dirty="0" smtClean="0">
                <a:latin typeface="Cantarell Bold"/>
                <a:cs typeface="Cantarell Bold"/>
              </a:rPr>
              <a:t>Secure Configurations for Firewalls, Routers, &amp; </a:t>
            </a:r>
            <a:r>
              <a:rPr lang="en-US" dirty="0" smtClean="0">
                <a:latin typeface="Cantarell Bold"/>
                <a:cs typeface="Cantarell Bold"/>
              </a:rPr>
              <a:t>Switches: </a:t>
            </a:r>
            <a:r>
              <a:rPr lang="en-US" b="1" dirty="0" smtClean="0">
                <a:latin typeface="Cantarell Bold"/>
                <a:cs typeface="Cantarell Bold"/>
              </a:rPr>
              <a:t>Network infrastructure as code defines and enforces security</a:t>
            </a:r>
            <a:endParaRPr lang="en-US" b="1" dirty="0">
              <a:latin typeface="Cantarell Bold"/>
              <a:cs typeface="Cantarell Bold"/>
            </a:endParaRPr>
          </a:p>
        </p:txBody>
      </p:sp>
    </p:spTree>
    <p:extLst>
      <p:ext uri="{BB962C8B-B14F-4D97-AF65-F5344CB8AC3E}">
        <p14:creationId xmlns:p14="http://schemas.microsoft.com/office/powerpoint/2010/main" val="1345851899"/>
      </p:ext>
    </p:extLst>
  </p:cSld>
  <p:clrMapOvr>
    <a:masterClrMapping/>
  </p:clrMapOvr>
  <p:timing>
    <p:tnLst>
      <p:par>
        <p:cTn xmlns:p14="http://schemas.microsoft.com/office/powerpoint/2010/mai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FjallaOne"/>
                <a:cs typeface="FjallaOne"/>
              </a:rPr>
              <a:t>SANS Top 20 (</a:t>
            </a:r>
            <a:r>
              <a:rPr lang="en-US" dirty="0" err="1" smtClean="0">
                <a:latin typeface="FjallaOne"/>
                <a:cs typeface="FjallaOne"/>
              </a:rPr>
              <a:t>cont</a:t>
            </a:r>
            <a:r>
              <a:rPr lang="en-US" dirty="0" smtClean="0">
                <a:latin typeface="FjallaOne"/>
                <a:cs typeface="FjallaOne"/>
              </a:rPr>
              <a:t>)</a:t>
            </a:r>
            <a:endParaRPr lang="en-US" dirty="0">
              <a:latin typeface="FjallaOne"/>
              <a:cs typeface="FjallaOne"/>
            </a:endParaRPr>
          </a:p>
        </p:txBody>
      </p:sp>
      <p:sp>
        <p:nvSpPr>
          <p:cNvPr id="3" name="Content Placeholder 2"/>
          <p:cNvSpPr>
            <a:spLocks noGrp="1"/>
          </p:cNvSpPr>
          <p:nvPr>
            <p:ph idx="1"/>
          </p:nvPr>
        </p:nvSpPr>
        <p:spPr/>
        <p:txBody>
          <a:bodyPr>
            <a:normAutofit fontScale="77500" lnSpcReduction="20000"/>
          </a:bodyPr>
          <a:lstStyle/>
          <a:p>
            <a:r>
              <a:rPr lang="en-US" dirty="0" smtClean="0">
                <a:latin typeface="Cantarell Bold"/>
                <a:cs typeface="Cantarell Bold"/>
              </a:rPr>
              <a:t>Limitation  &amp; Control of Network Ports, Protocols, &amp; </a:t>
            </a:r>
            <a:r>
              <a:rPr lang="en-US" dirty="0" smtClean="0">
                <a:latin typeface="Cantarell Bold"/>
                <a:cs typeface="Cantarell Bold"/>
              </a:rPr>
              <a:t>Services: </a:t>
            </a:r>
            <a:r>
              <a:rPr lang="en-US" b="1" dirty="0" smtClean="0">
                <a:latin typeface="Cantarell Bold"/>
                <a:cs typeface="Cantarell Bold"/>
              </a:rPr>
              <a:t>Network infrastructure as code manages and restricts connectivity</a:t>
            </a:r>
            <a:endParaRPr lang="en-US" b="1" dirty="0" smtClean="0">
              <a:latin typeface="Cantarell Bold"/>
              <a:cs typeface="Cantarell Bold"/>
            </a:endParaRPr>
          </a:p>
          <a:p>
            <a:r>
              <a:rPr lang="en-US" dirty="0" smtClean="0">
                <a:latin typeface="Cantarell Bold"/>
                <a:cs typeface="Cantarell Bold"/>
              </a:rPr>
              <a:t>Controlled Use of Administrative </a:t>
            </a:r>
            <a:r>
              <a:rPr lang="en-US" dirty="0" smtClean="0">
                <a:latin typeface="Cantarell Bold"/>
                <a:cs typeface="Cantarell Bold"/>
              </a:rPr>
              <a:t>Privileges: </a:t>
            </a:r>
            <a:r>
              <a:rPr lang="en-US" b="1" dirty="0" smtClean="0">
                <a:latin typeface="Cantarell Bold"/>
                <a:cs typeface="Cantarell Bold"/>
              </a:rPr>
              <a:t>Virtualization and containerization create sandbox environments. Microservices support least privilege</a:t>
            </a:r>
            <a:endParaRPr lang="en-US" b="1" dirty="0" smtClean="0">
              <a:latin typeface="Cantarell Bold"/>
              <a:cs typeface="Cantarell Bold"/>
            </a:endParaRPr>
          </a:p>
          <a:p>
            <a:r>
              <a:rPr lang="en-US" dirty="0" smtClean="0">
                <a:latin typeface="Cantarell Bold"/>
                <a:cs typeface="Cantarell Bold"/>
              </a:rPr>
              <a:t>Boundary </a:t>
            </a:r>
            <a:r>
              <a:rPr lang="en-US" dirty="0" smtClean="0">
                <a:latin typeface="Cantarell Bold"/>
                <a:cs typeface="Cantarell Bold"/>
              </a:rPr>
              <a:t>Defense: </a:t>
            </a:r>
            <a:r>
              <a:rPr lang="en-US" b="1" dirty="0" smtClean="0">
                <a:latin typeface="Cantarell Bold"/>
                <a:cs typeface="Cantarell Bold"/>
              </a:rPr>
              <a:t>Virtualization creates additional, stronger boundaries</a:t>
            </a:r>
            <a:endParaRPr lang="en-US" b="1" dirty="0" smtClean="0">
              <a:latin typeface="Cantarell Bold"/>
              <a:cs typeface="Cantarell Bold"/>
            </a:endParaRPr>
          </a:p>
          <a:p>
            <a:r>
              <a:rPr lang="en-US" dirty="0" smtClean="0">
                <a:latin typeface="Cantarell Bold"/>
                <a:cs typeface="Cantarell Bold"/>
              </a:rPr>
              <a:t>Maintenance, Monitoring, &amp; Analysis of Audit </a:t>
            </a:r>
            <a:r>
              <a:rPr lang="en-US" dirty="0" smtClean="0">
                <a:latin typeface="Cantarell Bold"/>
                <a:cs typeface="Cantarell Bold"/>
              </a:rPr>
              <a:t>Logs: </a:t>
            </a:r>
            <a:r>
              <a:rPr lang="en-US" b="1" dirty="0" smtClean="0">
                <a:latin typeface="Cantarell Bold"/>
                <a:cs typeface="Cantarell Bold"/>
              </a:rPr>
              <a:t>Virtualization manages and integrates logging</a:t>
            </a:r>
            <a:endParaRPr lang="en-US" b="1" dirty="0" smtClean="0">
              <a:latin typeface="Cantarell Bold"/>
              <a:cs typeface="Cantarell Bold"/>
            </a:endParaRPr>
          </a:p>
          <a:p>
            <a:r>
              <a:rPr lang="en-US" dirty="0" smtClean="0">
                <a:latin typeface="Cantarell Bold"/>
                <a:cs typeface="Cantarell Bold"/>
              </a:rPr>
              <a:t>Controlled Access Based on Need to </a:t>
            </a:r>
            <a:r>
              <a:rPr lang="en-US" dirty="0" smtClean="0">
                <a:latin typeface="Cantarell Bold"/>
                <a:cs typeface="Cantarell Bold"/>
              </a:rPr>
              <a:t>Know: </a:t>
            </a:r>
            <a:r>
              <a:rPr lang="en-US" b="1" dirty="0" smtClean="0">
                <a:latin typeface="Cantarell Bold"/>
                <a:cs typeface="Cantarell Bold"/>
              </a:rPr>
              <a:t>Automation manages access</a:t>
            </a:r>
            <a:endParaRPr lang="en-US" b="1" dirty="0" smtClean="0">
              <a:latin typeface="Cantarell Bold"/>
              <a:cs typeface="Cantarell Bold"/>
            </a:endParaRPr>
          </a:p>
        </p:txBody>
      </p:sp>
    </p:spTree>
    <p:extLst>
      <p:ext uri="{BB962C8B-B14F-4D97-AF65-F5344CB8AC3E}">
        <p14:creationId xmlns:p14="http://schemas.microsoft.com/office/powerpoint/2010/main" val="2512861249"/>
      </p:ext>
    </p:extLst>
  </p:cSld>
  <p:clrMapOvr>
    <a:masterClrMapping/>
  </p:clrMapOvr>
  <p:timing>
    <p:tnLst>
      <p:par>
        <p:cTn xmlns:p14="http://schemas.microsoft.com/office/powerpoint/2010/mai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FjallaOne"/>
                <a:cs typeface="FjallaOne"/>
              </a:rPr>
              <a:t>SANS Top 20 (</a:t>
            </a:r>
            <a:r>
              <a:rPr lang="en-US" dirty="0" err="1" smtClean="0">
                <a:latin typeface="FjallaOne"/>
                <a:cs typeface="FjallaOne"/>
              </a:rPr>
              <a:t>cont</a:t>
            </a:r>
            <a:r>
              <a:rPr lang="en-US" dirty="0" smtClean="0">
                <a:latin typeface="FjallaOne"/>
                <a:cs typeface="FjallaOne"/>
              </a:rPr>
              <a:t>)</a:t>
            </a:r>
            <a:endParaRPr lang="en-US" dirty="0">
              <a:latin typeface="FjallaOne"/>
              <a:cs typeface="FjallaOne"/>
            </a:endParaRPr>
          </a:p>
        </p:txBody>
      </p:sp>
      <p:sp>
        <p:nvSpPr>
          <p:cNvPr id="3" name="Content Placeholder 2"/>
          <p:cNvSpPr>
            <a:spLocks noGrp="1"/>
          </p:cNvSpPr>
          <p:nvPr>
            <p:ph idx="1"/>
          </p:nvPr>
        </p:nvSpPr>
        <p:spPr/>
        <p:txBody>
          <a:bodyPr>
            <a:normAutofit fontScale="70000" lnSpcReduction="20000"/>
          </a:bodyPr>
          <a:lstStyle/>
          <a:p>
            <a:r>
              <a:rPr lang="en-US" dirty="0" smtClean="0">
                <a:latin typeface="Cantarell Bold"/>
                <a:cs typeface="Cantarell Bold"/>
              </a:rPr>
              <a:t>Account </a:t>
            </a:r>
            <a:r>
              <a:rPr lang="en-US" dirty="0" smtClean="0">
                <a:latin typeface="Cantarell Bold"/>
                <a:cs typeface="Cantarell Bold"/>
              </a:rPr>
              <a:t>Monitoring &amp; </a:t>
            </a:r>
            <a:r>
              <a:rPr lang="en-US" dirty="0" smtClean="0">
                <a:latin typeface="Cantarell Bold"/>
                <a:cs typeface="Cantarell Bold"/>
              </a:rPr>
              <a:t>Control: </a:t>
            </a:r>
            <a:r>
              <a:rPr lang="en-US" b="1" dirty="0" smtClean="0">
                <a:latin typeface="Cantarell Bold"/>
                <a:cs typeface="Cantarell Bold"/>
              </a:rPr>
              <a:t>Continuous integration improves account auditability</a:t>
            </a:r>
            <a:endParaRPr lang="en-US" b="1" dirty="0" smtClean="0">
              <a:latin typeface="Cantarell Bold"/>
              <a:cs typeface="Cantarell Bold"/>
            </a:endParaRPr>
          </a:p>
          <a:p>
            <a:r>
              <a:rPr lang="en-US" dirty="0" smtClean="0">
                <a:latin typeface="Cantarell Bold"/>
                <a:cs typeface="Cantarell Bold"/>
              </a:rPr>
              <a:t>Data Loss </a:t>
            </a:r>
            <a:r>
              <a:rPr lang="en-US" dirty="0" smtClean="0">
                <a:latin typeface="Cantarell Bold"/>
                <a:cs typeface="Cantarell Bold"/>
              </a:rPr>
              <a:t>Prevention: </a:t>
            </a:r>
            <a:r>
              <a:rPr lang="en-US" b="1" dirty="0" smtClean="0">
                <a:latin typeface="Cantarell Bold"/>
                <a:cs typeface="Cantarell Bold"/>
              </a:rPr>
              <a:t>Immutable infrastructure and microservices help concentrate and control dynamic and sensitive data</a:t>
            </a:r>
            <a:endParaRPr lang="en-US" b="1" dirty="0" smtClean="0">
              <a:latin typeface="Cantarell Bold"/>
              <a:cs typeface="Cantarell Bold"/>
            </a:endParaRPr>
          </a:p>
          <a:p>
            <a:r>
              <a:rPr lang="en-US" dirty="0" smtClean="0">
                <a:latin typeface="Cantarell Bold"/>
                <a:cs typeface="Cantarell Bold"/>
              </a:rPr>
              <a:t>Incident Response &amp; </a:t>
            </a:r>
            <a:r>
              <a:rPr lang="en-US" dirty="0" smtClean="0">
                <a:latin typeface="Cantarell Bold"/>
                <a:cs typeface="Cantarell Bold"/>
              </a:rPr>
              <a:t>Management: </a:t>
            </a:r>
            <a:r>
              <a:rPr lang="en-US" b="1" dirty="0" smtClean="0">
                <a:latin typeface="Cantarell Bold"/>
                <a:cs typeface="Cantarell Bold"/>
              </a:rPr>
              <a:t>Continuous integration and infrastructure as code allow quicker identification of and more information on incidents</a:t>
            </a:r>
            <a:endParaRPr lang="en-US" b="1" dirty="0" smtClean="0">
              <a:latin typeface="Cantarell Bold"/>
              <a:cs typeface="Cantarell Bold"/>
            </a:endParaRPr>
          </a:p>
          <a:p>
            <a:r>
              <a:rPr lang="en-US" dirty="0" smtClean="0">
                <a:latin typeface="Cantarell Bold"/>
                <a:cs typeface="Cantarell Bold"/>
              </a:rPr>
              <a:t>Secure Network </a:t>
            </a:r>
            <a:r>
              <a:rPr lang="en-US" dirty="0" smtClean="0">
                <a:latin typeface="Cantarell Bold"/>
                <a:cs typeface="Cantarell Bold"/>
              </a:rPr>
              <a:t>Engineering: </a:t>
            </a:r>
            <a:r>
              <a:rPr lang="en-US" b="1" dirty="0" smtClean="0">
                <a:latin typeface="Cantarell Bold"/>
                <a:cs typeface="Cantarell Bold"/>
              </a:rPr>
              <a:t>Composable infrastructure supports secure architectural design </a:t>
            </a:r>
            <a:endParaRPr lang="en-US" b="1" dirty="0" smtClean="0">
              <a:latin typeface="Cantarell Bold"/>
              <a:cs typeface="Cantarell Bold"/>
            </a:endParaRPr>
          </a:p>
          <a:p>
            <a:r>
              <a:rPr lang="en-US" dirty="0" smtClean="0">
                <a:latin typeface="Cantarell Bold"/>
                <a:cs typeface="Cantarell Bold"/>
              </a:rPr>
              <a:t>Penetration Testing &amp; Team </a:t>
            </a:r>
            <a:r>
              <a:rPr lang="en-US" dirty="0" smtClean="0">
                <a:latin typeface="Cantarell Bold"/>
                <a:cs typeface="Cantarell Bold"/>
              </a:rPr>
              <a:t>Exercises</a:t>
            </a:r>
            <a:r>
              <a:rPr lang="en-US" b="1" dirty="0" smtClean="0">
                <a:latin typeface="Cantarell Bold"/>
                <a:cs typeface="Cantarell Bold"/>
              </a:rPr>
              <a:t>: Infrastructure as code and continuous integration support continuous testing and team collaboration</a:t>
            </a:r>
            <a:endParaRPr lang="en-US" b="1" dirty="0">
              <a:latin typeface="Cantarell Bold"/>
              <a:cs typeface="Cantarell Bold"/>
            </a:endParaRPr>
          </a:p>
        </p:txBody>
      </p:sp>
    </p:spTree>
    <p:extLst>
      <p:ext uri="{BB962C8B-B14F-4D97-AF65-F5344CB8AC3E}">
        <p14:creationId xmlns:p14="http://schemas.microsoft.com/office/powerpoint/2010/main" val="2201171138"/>
      </p:ext>
    </p:extLst>
  </p:cSld>
  <p:clrMapOvr>
    <a:masterClrMapping/>
  </p:clrMapOvr>
  <p:timing>
    <p:tnLst>
      <p:par>
        <p:cTn xmlns:p14="http://schemas.microsoft.com/office/powerpoint/2010/mai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5-09-11 at 8.04.33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20700"/>
            <a:ext cx="9144000" cy="5804313"/>
          </a:xfrm>
          <a:prstGeom prst="rect">
            <a:avLst/>
          </a:prstGeom>
        </p:spPr>
      </p:pic>
    </p:spTree>
    <p:extLst>
      <p:ext uri="{BB962C8B-B14F-4D97-AF65-F5344CB8AC3E}">
        <p14:creationId xmlns:p14="http://schemas.microsoft.com/office/powerpoint/2010/main" val="4066360065"/>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5-08-23 at 8.21.41 PM"/>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0" y="198439"/>
            <a:ext cx="9144000" cy="6461125"/>
          </a:xfrm>
          <a:prstGeom prst="rect">
            <a:avLst/>
          </a:prstGeom>
          <a:noFill/>
          <a:ln>
            <a:noFill/>
          </a:ln>
        </p:spPr>
      </p:pic>
    </p:spTree>
    <p:extLst>
      <p:ext uri="{BB962C8B-B14F-4D97-AF65-F5344CB8AC3E}">
        <p14:creationId xmlns:p14="http://schemas.microsoft.com/office/powerpoint/2010/main" val="40984745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FjallaOne"/>
                <a:cs typeface="FjallaOne"/>
              </a:rPr>
              <a:t>SANS Top 20 (</a:t>
            </a:r>
            <a:r>
              <a:rPr lang="en-US" dirty="0" err="1" smtClean="0">
                <a:latin typeface="FjallaOne"/>
                <a:cs typeface="FjallaOne"/>
              </a:rPr>
              <a:t>cont</a:t>
            </a:r>
            <a:r>
              <a:rPr lang="en-US" dirty="0" smtClean="0">
                <a:latin typeface="FjallaOne"/>
                <a:cs typeface="FjallaOne"/>
              </a:rPr>
              <a:t>)</a:t>
            </a:r>
            <a:endParaRPr lang="en-US" dirty="0">
              <a:latin typeface="FjallaOne"/>
              <a:cs typeface="FjallaOne"/>
            </a:endParaRPr>
          </a:p>
        </p:txBody>
      </p:sp>
      <p:sp>
        <p:nvSpPr>
          <p:cNvPr id="3" name="Content Placeholder 2"/>
          <p:cNvSpPr>
            <a:spLocks noGrp="1"/>
          </p:cNvSpPr>
          <p:nvPr>
            <p:ph idx="1"/>
          </p:nvPr>
        </p:nvSpPr>
        <p:spPr/>
        <p:txBody>
          <a:bodyPr>
            <a:normAutofit fontScale="77500" lnSpcReduction="20000"/>
          </a:bodyPr>
          <a:lstStyle/>
          <a:p>
            <a:r>
              <a:rPr lang="en-US" dirty="0" smtClean="0">
                <a:latin typeface="Cantarell Bold"/>
                <a:cs typeface="Cantarell Bold"/>
              </a:rPr>
              <a:t>Limitation  &amp; Control of Network Ports, Protocols, &amp; Services</a:t>
            </a:r>
          </a:p>
          <a:p>
            <a:r>
              <a:rPr lang="en-US" dirty="0" smtClean="0">
                <a:latin typeface="Cantarell Bold"/>
                <a:cs typeface="Cantarell Bold"/>
              </a:rPr>
              <a:t>Controlled Use of Administrative Privileges</a:t>
            </a:r>
          </a:p>
          <a:p>
            <a:r>
              <a:rPr lang="en-US" dirty="0" smtClean="0">
                <a:latin typeface="Cantarell Bold"/>
                <a:cs typeface="Cantarell Bold"/>
              </a:rPr>
              <a:t>Boundary Defense</a:t>
            </a:r>
          </a:p>
          <a:p>
            <a:r>
              <a:rPr lang="en-US" dirty="0" smtClean="0">
                <a:latin typeface="Cantarell Bold"/>
                <a:cs typeface="Cantarell Bold"/>
              </a:rPr>
              <a:t>Maintenance, Monitoring, &amp; Analysis of Audit Logs</a:t>
            </a:r>
          </a:p>
          <a:p>
            <a:r>
              <a:rPr lang="en-US" dirty="0" smtClean="0">
                <a:latin typeface="Cantarell Bold"/>
                <a:cs typeface="Cantarell Bold"/>
              </a:rPr>
              <a:t>Controlled Access Based on Need to Know</a:t>
            </a:r>
          </a:p>
          <a:p>
            <a:r>
              <a:rPr lang="en-US" dirty="0" smtClean="0">
                <a:latin typeface="Cantarell Bold"/>
                <a:cs typeface="Cantarell Bold"/>
              </a:rPr>
              <a:t>Account Monitoring &amp; Control</a:t>
            </a:r>
          </a:p>
          <a:p>
            <a:r>
              <a:rPr lang="en-US" dirty="0" smtClean="0">
                <a:latin typeface="Cantarell Bold"/>
                <a:cs typeface="Cantarell Bold"/>
              </a:rPr>
              <a:t>Data Loss Prevention</a:t>
            </a:r>
          </a:p>
          <a:p>
            <a:r>
              <a:rPr lang="en-US" dirty="0" smtClean="0">
                <a:latin typeface="Cantarell Bold"/>
                <a:cs typeface="Cantarell Bold"/>
              </a:rPr>
              <a:t>Incident Response &amp; Management</a:t>
            </a:r>
          </a:p>
          <a:p>
            <a:r>
              <a:rPr lang="en-US" dirty="0" smtClean="0">
                <a:latin typeface="Cantarell Bold"/>
                <a:cs typeface="Cantarell Bold"/>
              </a:rPr>
              <a:t>Secure Network Engineering</a:t>
            </a:r>
          </a:p>
          <a:p>
            <a:r>
              <a:rPr lang="en-US" dirty="0" smtClean="0">
                <a:latin typeface="Cantarell Bold"/>
                <a:cs typeface="Cantarell Bold"/>
              </a:rPr>
              <a:t>Penetration Testing &amp; Team Exercises</a:t>
            </a:r>
            <a:endParaRPr lang="en-US" dirty="0">
              <a:latin typeface="Cantarell Bold"/>
              <a:cs typeface="Cantarell Bold"/>
            </a:endParaRPr>
          </a:p>
        </p:txBody>
      </p:sp>
    </p:spTree>
    <p:extLst>
      <p:ext uri="{BB962C8B-B14F-4D97-AF65-F5344CB8AC3E}">
        <p14:creationId xmlns:p14="http://schemas.microsoft.com/office/powerpoint/2010/main" val="2312586817"/>
      </p:ext>
    </p:extLst>
  </p:cSld>
  <p:clrMapOvr>
    <a:masterClrMapping/>
  </p:clrMapOvr>
  <p:timing>
    <p:tnLst>
      <p:par>
        <p:cTn xmlns:p14="http://schemas.microsoft.com/office/powerpoint/2010/mai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5-08-23 at 3.12.30 AM"/>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476375" y="0"/>
            <a:ext cx="6191250" cy="6858000"/>
          </a:xfrm>
          <a:prstGeom prst="rect">
            <a:avLst/>
          </a:prstGeom>
          <a:noFill/>
          <a:ln>
            <a:noFill/>
          </a:ln>
        </p:spPr>
      </p:pic>
    </p:spTree>
    <p:extLst>
      <p:ext uri="{BB962C8B-B14F-4D97-AF65-F5344CB8AC3E}">
        <p14:creationId xmlns:p14="http://schemas.microsoft.com/office/powerpoint/2010/main" val="257901061"/>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FjallaOne"/>
                <a:cs typeface="FjallaOne"/>
              </a:rPr>
              <a:t>Windows Container Service</a:t>
            </a:r>
            <a:endParaRPr lang="en-US" dirty="0">
              <a:latin typeface="FjallaOne"/>
              <a:cs typeface="FjallaOne"/>
            </a:endParaRPr>
          </a:p>
        </p:txBody>
      </p:sp>
      <p:sp>
        <p:nvSpPr>
          <p:cNvPr id="3" name="Content Placeholder 2"/>
          <p:cNvSpPr>
            <a:spLocks noGrp="1"/>
          </p:cNvSpPr>
          <p:nvPr>
            <p:ph idx="1"/>
          </p:nvPr>
        </p:nvSpPr>
        <p:spPr/>
        <p:txBody>
          <a:bodyPr/>
          <a:lstStyle/>
          <a:p>
            <a:r>
              <a:rPr lang="en-US" dirty="0" smtClean="0">
                <a:latin typeface="Cantarell Bold"/>
                <a:cs typeface="Cantarell Bold"/>
              </a:rPr>
              <a:t>Window Server Technical Preview</a:t>
            </a:r>
          </a:p>
          <a:p>
            <a:r>
              <a:rPr lang="en-US" dirty="0" smtClean="0">
                <a:latin typeface="Cantarell Bold"/>
                <a:cs typeface="Cantarell Bold"/>
              </a:rPr>
              <a:t>Azure</a:t>
            </a:r>
          </a:p>
          <a:p>
            <a:r>
              <a:rPr lang="en-US" dirty="0" smtClean="0">
                <a:latin typeface="Cantarell Bold"/>
                <a:cs typeface="Cantarell Bold"/>
              </a:rPr>
              <a:t>Visual Studio</a:t>
            </a:r>
          </a:p>
          <a:p>
            <a:r>
              <a:rPr lang="en-US" dirty="0" smtClean="0">
                <a:latin typeface="Cantarell Bold"/>
                <a:cs typeface="Cantarell Bold"/>
              </a:rPr>
              <a:t>Docker</a:t>
            </a:r>
          </a:p>
          <a:p>
            <a:r>
              <a:rPr lang="en-US" dirty="0" err="1" smtClean="0">
                <a:latin typeface="Cantarell Bold"/>
                <a:cs typeface="Cantarell Bold"/>
              </a:rPr>
              <a:t>Powershell</a:t>
            </a:r>
            <a:endParaRPr lang="en-US" dirty="0">
              <a:latin typeface="Cantarell Bold"/>
              <a:cs typeface="Cantarell Bold"/>
            </a:endParaRPr>
          </a:p>
        </p:txBody>
      </p:sp>
    </p:spTree>
    <p:extLst>
      <p:ext uri="{BB962C8B-B14F-4D97-AF65-F5344CB8AC3E}">
        <p14:creationId xmlns:p14="http://schemas.microsoft.com/office/powerpoint/2010/main" val="4241217061"/>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5-08-27 at 4.07.22 PM"/>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2325689"/>
            <a:ext cx="9144000" cy="2206625"/>
          </a:xfrm>
          <a:prstGeom prst="rect">
            <a:avLst/>
          </a:prstGeom>
          <a:noFill/>
          <a:ln>
            <a:noFill/>
          </a:ln>
        </p:spPr>
      </p:pic>
    </p:spTree>
    <p:extLst>
      <p:ext uri="{BB962C8B-B14F-4D97-AF65-F5344CB8AC3E}">
        <p14:creationId xmlns:p14="http://schemas.microsoft.com/office/powerpoint/2010/main" val="35765126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FjallaOne"/>
                <a:cs typeface="FjallaOne"/>
                <a:hlinkClick r:id="rId2"/>
              </a:rPr>
              <a:t>SANS Top 20 </a:t>
            </a:r>
            <a:endParaRPr lang="en-US" dirty="0">
              <a:latin typeface="FjallaOne"/>
              <a:cs typeface="FjallaOne"/>
            </a:endParaRPr>
          </a:p>
        </p:txBody>
      </p:sp>
      <p:sp>
        <p:nvSpPr>
          <p:cNvPr id="3" name="Content Placeholder 2"/>
          <p:cNvSpPr>
            <a:spLocks noGrp="1"/>
          </p:cNvSpPr>
          <p:nvPr>
            <p:ph idx="1"/>
          </p:nvPr>
        </p:nvSpPr>
        <p:spPr/>
        <p:txBody>
          <a:bodyPr>
            <a:normAutofit fontScale="77500" lnSpcReduction="20000"/>
          </a:bodyPr>
          <a:lstStyle/>
          <a:p>
            <a:pPr marL="0" indent="0">
              <a:buNone/>
            </a:pPr>
            <a:r>
              <a:rPr lang="en-US" dirty="0">
                <a:latin typeface="Cantarell Bold"/>
                <a:cs typeface="Cantarell Bold"/>
              </a:rPr>
              <a:t>The five critical tenets of an effective cyber defense system as reflected in the Critical Controls are:</a:t>
            </a:r>
          </a:p>
          <a:p>
            <a:r>
              <a:rPr lang="en-US" dirty="0">
                <a:latin typeface="Cantarell Bold"/>
                <a:cs typeface="Cantarell Bold"/>
              </a:rPr>
              <a:t>Offense informs defense: </a:t>
            </a:r>
            <a:r>
              <a:rPr lang="en-US" dirty="0" smtClean="0">
                <a:latin typeface="Cantarell Bold"/>
                <a:cs typeface="Cantarell Bold"/>
              </a:rPr>
              <a:t>Use knowledge of actual attacks for defense</a:t>
            </a:r>
          </a:p>
          <a:p>
            <a:r>
              <a:rPr lang="en-US" dirty="0" smtClean="0">
                <a:latin typeface="Cantarell Bold"/>
                <a:cs typeface="Cantarell Bold"/>
              </a:rPr>
              <a:t>Prioritization: Invest first in controls that will provide the greatest risk reduction and protection </a:t>
            </a:r>
          </a:p>
          <a:p>
            <a:r>
              <a:rPr lang="en-US" dirty="0" smtClean="0">
                <a:latin typeface="Cantarell Bold"/>
                <a:cs typeface="Cantarell Bold"/>
              </a:rPr>
              <a:t>Metrics</a:t>
            </a:r>
            <a:r>
              <a:rPr lang="en-US" dirty="0">
                <a:latin typeface="Cantarell Bold"/>
                <a:cs typeface="Cantarell Bold"/>
              </a:rPr>
              <a:t>: Establish common metrics </a:t>
            </a:r>
            <a:r>
              <a:rPr lang="en-US" dirty="0" smtClean="0">
                <a:latin typeface="Cantarell Bold"/>
                <a:cs typeface="Cantarell Bold"/>
              </a:rPr>
              <a:t>to </a:t>
            </a:r>
            <a:r>
              <a:rPr lang="en-US" dirty="0">
                <a:latin typeface="Cantarell Bold"/>
                <a:cs typeface="Cantarell Bold"/>
              </a:rPr>
              <a:t>measure </a:t>
            </a:r>
            <a:r>
              <a:rPr lang="en-US" dirty="0" smtClean="0">
                <a:latin typeface="Cantarell Bold"/>
                <a:cs typeface="Cantarell Bold"/>
              </a:rPr>
              <a:t>effectiveness</a:t>
            </a:r>
            <a:endParaRPr lang="en-US" dirty="0">
              <a:latin typeface="Cantarell Bold"/>
              <a:cs typeface="Cantarell Bold"/>
            </a:endParaRPr>
          </a:p>
          <a:p>
            <a:r>
              <a:rPr lang="en-US" dirty="0">
                <a:latin typeface="Cantarell Bold"/>
                <a:cs typeface="Cantarell Bold"/>
              </a:rPr>
              <a:t>Continuous monitoring: T</a:t>
            </a:r>
            <a:r>
              <a:rPr lang="en-US" dirty="0" smtClean="0">
                <a:latin typeface="Cantarell Bold"/>
                <a:cs typeface="Cantarell Bold"/>
              </a:rPr>
              <a:t>est </a:t>
            </a:r>
            <a:r>
              <a:rPr lang="en-US" dirty="0">
                <a:latin typeface="Cantarell Bold"/>
                <a:cs typeface="Cantarell Bold"/>
              </a:rPr>
              <a:t>and validate the effectiveness of current security measures.</a:t>
            </a:r>
          </a:p>
          <a:p>
            <a:r>
              <a:rPr lang="en-US" dirty="0">
                <a:latin typeface="Cantarell Bold"/>
                <a:cs typeface="Cantarell Bold"/>
              </a:rPr>
              <a:t>Automation: Automate </a:t>
            </a:r>
            <a:r>
              <a:rPr lang="en-US" dirty="0" smtClean="0">
                <a:latin typeface="Cantarell Bold"/>
                <a:cs typeface="Cantarell Bold"/>
              </a:rPr>
              <a:t>defenses, achieve </a:t>
            </a:r>
            <a:r>
              <a:rPr lang="en-US" dirty="0">
                <a:latin typeface="Cantarell Bold"/>
                <a:cs typeface="Cantarell Bold"/>
              </a:rPr>
              <a:t>reliable, scalable, and continuous </a:t>
            </a:r>
            <a:r>
              <a:rPr lang="en-US" dirty="0" smtClean="0">
                <a:latin typeface="Cantarell Bold"/>
                <a:cs typeface="Cantarell Bold"/>
              </a:rPr>
              <a:t>measurements</a:t>
            </a:r>
            <a:endParaRPr lang="en-US" dirty="0">
              <a:latin typeface="Cantarell Bold"/>
              <a:cs typeface="Cantarell Bold"/>
            </a:endParaRPr>
          </a:p>
        </p:txBody>
      </p:sp>
    </p:spTree>
    <p:extLst>
      <p:ext uri="{BB962C8B-B14F-4D97-AF65-F5344CB8AC3E}">
        <p14:creationId xmlns:p14="http://schemas.microsoft.com/office/powerpoint/2010/main" val="138216183"/>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FjallaOne"/>
                <a:cs typeface="FjallaOne"/>
              </a:rPr>
              <a:t>State of Required Security Controls</a:t>
            </a:r>
            <a:endParaRPr lang="en-US" dirty="0">
              <a:latin typeface="FjallaOne"/>
              <a:cs typeface="FjallaOne"/>
            </a:endParaRPr>
          </a:p>
        </p:txBody>
      </p:sp>
      <p:sp>
        <p:nvSpPr>
          <p:cNvPr id="3" name="Content Placeholder 2"/>
          <p:cNvSpPr>
            <a:spLocks noGrp="1"/>
          </p:cNvSpPr>
          <p:nvPr>
            <p:ph idx="1"/>
          </p:nvPr>
        </p:nvSpPr>
        <p:spPr/>
        <p:txBody>
          <a:bodyPr/>
          <a:lstStyle/>
          <a:p>
            <a:r>
              <a:rPr lang="en-US" dirty="0" smtClean="0">
                <a:latin typeface="Cantarell Bold"/>
                <a:cs typeface="Cantarell Bold"/>
              </a:rPr>
              <a:t>Newly updated: NIST SP-53 Rev 4 </a:t>
            </a:r>
          </a:p>
          <a:p>
            <a:r>
              <a:rPr lang="en-US" dirty="0" smtClean="0">
                <a:latin typeface="Cantarell Bold"/>
                <a:cs typeface="Cantarell Bold"/>
              </a:rPr>
              <a:t>SANS Top 20 Controls</a:t>
            </a:r>
          </a:p>
          <a:p>
            <a:r>
              <a:rPr lang="en-US" dirty="0" smtClean="0">
                <a:latin typeface="Cantarell Bold"/>
                <a:cs typeface="Cantarell Bold"/>
              </a:rPr>
              <a:t>Build it Right (SDLC), Continuous Monitoring</a:t>
            </a:r>
          </a:p>
          <a:p>
            <a:r>
              <a:rPr lang="en-US" dirty="0" smtClean="0">
                <a:latin typeface="Cantarell Bold"/>
                <a:cs typeface="Cantarell Bold"/>
              </a:rPr>
              <a:t>2011: NIST SP 800-137  </a:t>
            </a:r>
          </a:p>
          <a:p>
            <a:pPr marL="0" indent="0">
              <a:buNone/>
            </a:pPr>
            <a:endParaRPr lang="en-US" dirty="0"/>
          </a:p>
        </p:txBody>
      </p:sp>
    </p:spTree>
    <p:extLst>
      <p:ext uri="{BB962C8B-B14F-4D97-AF65-F5344CB8AC3E}">
        <p14:creationId xmlns:p14="http://schemas.microsoft.com/office/powerpoint/2010/main" val="338887553"/>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latin typeface="FjallaOne"/>
                <a:cs typeface="FjallaOne"/>
              </a:rPr>
              <a:t>Information Systems Continuous Monitoring (ISCM)</a:t>
            </a:r>
            <a:endParaRPr lang="en-US" dirty="0">
              <a:latin typeface="FjallaOne"/>
              <a:cs typeface="FjallaOne"/>
            </a:endParaRPr>
          </a:p>
        </p:txBody>
      </p:sp>
      <p:sp>
        <p:nvSpPr>
          <p:cNvPr id="3" name="Content Placeholder 2"/>
          <p:cNvSpPr>
            <a:spLocks noGrp="1"/>
          </p:cNvSpPr>
          <p:nvPr>
            <p:ph idx="1"/>
          </p:nvPr>
        </p:nvSpPr>
        <p:spPr/>
        <p:txBody>
          <a:bodyPr/>
          <a:lstStyle/>
          <a:p>
            <a:r>
              <a:rPr lang="en-US" dirty="0" smtClean="0">
                <a:latin typeface="Cantarell Bold"/>
                <a:cs typeface="Cantarell Bold"/>
              </a:rPr>
              <a:t>Maintaining ongoing </a:t>
            </a:r>
            <a:r>
              <a:rPr lang="en-US" dirty="0">
                <a:latin typeface="Cantarell Bold"/>
                <a:cs typeface="Cantarell Bold"/>
              </a:rPr>
              <a:t>awareness of information security, vulnerabilities, and </a:t>
            </a:r>
            <a:r>
              <a:rPr lang="en-US" dirty="0" smtClean="0">
                <a:latin typeface="Cantarell Bold"/>
                <a:cs typeface="Cantarell Bold"/>
              </a:rPr>
              <a:t>threats to support organizational </a:t>
            </a:r>
            <a:r>
              <a:rPr lang="en-US" dirty="0">
                <a:latin typeface="Cantarell Bold"/>
                <a:cs typeface="Cantarell Bold"/>
              </a:rPr>
              <a:t>risk management decisions</a:t>
            </a:r>
            <a:r>
              <a:rPr lang="en-US" dirty="0" smtClean="0">
                <a:latin typeface="Cantarell Bold"/>
                <a:cs typeface="Cantarell Bold"/>
              </a:rPr>
              <a:t>.</a:t>
            </a:r>
          </a:p>
          <a:p>
            <a:r>
              <a:rPr lang="en-US" dirty="0" smtClean="0">
                <a:latin typeface="Cantarell Bold"/>
                <a:cs typeface="Cantarell Bold"/>
              </a:rPr>
              <a:t>From compliance driven to data driven risk management</a:t>
            </a:r>
            <a:endParaRPr lang="en-US" dirty="0">
              <a:latin typeface="Cantarell Bold"/>
              <a:cs typeface="Cantarell Bold"/>
            </a:endParaRPr>
          </a:p>
        </p:txBody>
      </p:sp>
    </p:spTree>
    <p:extLst>
      <p:ext uri="{BB962C8B-B14F-4D97-AF65-F5344CB8AC3E}">
        <p14:creationId xmlns:p14="http://schemas.microsoft.com/office/powerpoint/2010/main" val="78663548"/>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FjallaOne"/>
                <a:cs typeface="FjallaOne"/>
              </a:rPr>
              <a:t>Agenda</a:t>
            </a:r>
            <a:endParaRPr lang="en-US" dirty="0">
              <a:latin typeface="FjallaOne"/>
              <a:cs typeface="FjallaOne"/>
            </a:endParaRPr>
          </a:p>
        </p:txBody>
      </p:sp>
      <p:sp>
        <p:nvSpPr>
          <p:cNvPr id="3" name="Content Placeholder 2"/>
          <p:cNvSpPr>
            <a:spLocks noGrp="1"/>
          </p:cNvSpPr>
          <p:nvPr>
            <p:ph idx="1"/>
          </p:nvPr>
        </p:nvSpPr>
        <p:spPr/>
        <p:txBody>
          <a:bodyPr>
            <a:noAutofit/>
          </a:bodyPr>
          <a:lstStyle/>
          <a:p>
            <a:r>
              <a:rPr lang="en-US" sz="2400" dirty="0" smtClean="0">
                <a:latin typeface="Cantarell Regular"/>
                <a:cs typeface="Cantarell Regular"/>
              </a:rPr>
              <a:t>Government IT Security Policy and Focus</a:t>
            </a:r>
          </a:p>
          <a:p>
            <a:r>
              <a:rPr lang="en-US" sz="2400" dirty="0" smtClean="0">
                <a:latin typeface="Cantarell Regular"/>
                <a:cs typeface="Cantarell Regular"/>
              </a:rPr>
              <a:t>DevOps Revolution and Promise</a:t>
            </a:r>
          </a:p>
          <a:p>
            <a:r>
              <a:rPr lang="en-US" sz="2400" dirty="0" smtClean="0">
                <a:latin typeface="Cantarell Regular"/>
                <a:cs typeface="Cantarell Regular"/>
              </a:rPr>
              <a:t>Open Source: Acceptance in Government</a:t>
            </a:r>
          </a:p>
          <a:p>
            <a:r>
              <a:rPr lang="en-US" sz="2400" dirty="0" smtClean="0">
                <a:latin typeface="Cantarell Regular"/>
                <a:cs typeface="Cantarell Regular"/>
              </a:rPr>
              <a:t>Version Control: Git, </a:t>
            </a:r>
            <a:r>
              <a:rPr lang="en-US" sz="2400" dirty="0" err="1" smtClean="0">
                <a:latin typeface="Cantarell Regular"/>
                <a:cs typeface="Cantarell Regular"/>
              </a:rPr>
              <a:t>GitHub</a:t>
            </a:r>
            <a:r>
              <a:rPr lang="en-US" sz="2400" dirty="0" smtClean="0">
                <a:latin typeface="Cantarell Regular"/>
                <a:cs typeface="Cantarell Regular"/>
              </a:rPr>
              <a:t>, Gerrit</a:t>
            </a:r>
          </a:p>
          <a:p>
            <a:r>
              <a:rPr lang="en-US" sz="2400" dirty="0" smtClean="0">
                <a:latin typeface="Cantarell Regular"/>
                <a:cs typeface="Cantarell Regular"/>
              </a:rPr>
              <a:t>Configuration Management: Puppet, </a:t>
            </a:r>
            <a:r>
              <a:rPr lang="en-US" sz="2400" dirty="0" err="1" smtClean="0">
                <a:latin typeface="Cantarell Regular"/>
                <a:cs typeface="Cantarell Regular"/>
              </a:rPr>
              <a:t>Ansible</a:t>
            </a:r>
            <a:endParaRPr lang="en-US" sz="2400" dirty="0" smtClean="0">
              <a:latin typeface="Cantarell Regular"/>
              <a:cs typeface="Cantarell Regular"/>
            </a:endParaRPr>
          </a:p>
          <a:p>
            <a:r>
              <a:rPr lang="en-US" sz="2400" dirty="0" smtClean="0">
                <a:latin typeface="Cantarell Regular"/>
                <a:cs typeface="Cantarell Regular"/>
              </a:rPr>
              <a:t>Virtualization: Vagrant, Docker</a:t>
            </a:r>
          </a:p>
          <a:p>
            <a:r>
              <a:rPr lang="en-US" sz="2400" dirty="0" smtClean="0">
                <a:latin typeface="Cantarell Regular"/>
                <a:cs typeface="Cantarell Regular"/>
              </a:rPr>
              <a:t>Continuous Integration: Jenkins</a:t>
            </a:r>
          </a:p>
          <a:p>
            <a:r>
              <a:rPr lang="en-US" sz="2400" dirty="0" smtClean="0">
                <a:latin typeface="Cantarell Regular"/>
                <a:cs typeface="Cantarell Regular"/>
              </a:rPr>
              <a:t>Monitoring: OSSIM, Prometheus</a:t>
            </a:r>
          </a:p>
          <a:p>
            <a:r>
              <a:rPr lang="en-US" sz="2400" dirty="0" smtClean="0">
                <a:latin typeface="Cantarell Regular"/>
                <a:cs typeface="Cantarell Regular"/>
              </a:rPr>
              <a:t>Communication: Slack, Social Networking</a:t>
            </a:r>
          </a:p>
          <a:p>
            <a:r>
              <a:rPr lang="en-US" sz="2400" dirty="0" smtClean="0">
                <a:latin typeface="Cantarell Regular"/>
                <a:cs typeface="Cantarell Regular"/>
              </a:rPr>
              <a:t>Cloud: Amazon and Azure</a:t>
            </a:r>
          </a:p>
          <a:p>
            <a:r>
              <a:rPr lang="en-US" sz="2400" dirty="0" smtClean="0">
                <a:latin typeface="Cantarell Regular"/>
                <a:cs typeface="Cantarell Regular"/>
              </a:rPr>
              <a:t>Future DevOps and Security</a:t>
            </a:r>
          </a:p>
        </p:txBody>
      </p:sp>
    </p:spTree>
    <p:extLst>
      <p:ext uri="{BB962C8B-B14F-4D97-AF65-F5344CB8AC3E}">
        <p14:creationId xmlns:p14="http://schemas.microsoft.com/office/powerpoint/2010/main" val="3122315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FjallaOne"/>
                <a:cs typeface="FjallaOne"/>
              </a:rPr>
              <a:t>Conventional</a:t>
            </a:r>
            <a:endParaRPr lang="en-US" dirty="0">
              <a:latin typeface="FjallaOne"/>
              <a:cs typeface="FjallaOne"/>
            </a:endParaRPr>
          </a:p>
        </p:txBody>
      </p:sp>
      <p:sp>
        <p:nvSpPr>
          <p:cNvPr id="3" name="Content Placeholder 2"/>
          <p:cNvSpPr>
            <a:spLocks noGrp="1"/>
          </p:cNvSpPr>
          <p:nvPr>
            <p:ph idx="1"/>
          </p:nvPr>
        </p:nvSpPr>
        <p:spPr/>
        <p:txBody>
          <a:bodyPr/>
          <a:lstStyle/>
          <a:p>
            <a:r>
              <a:rPr lang="en-US" dirty="0" smtClean="0">
                <a:latin typeface="Cantarell Bold"/>
                <a:cs typeface="Cantarell Bold"/>
              </a:rPr>
              <a:t>Hostile cyber attacks</a:t>
            </a:r>
          </a:p>
          <a:p>
            <a:r>
              <a:rPr lang="en-US" dirty="0" smtClean="0">
                <a:latin typeface="Cantarell Bold"/>
                <a:cs typeface="Cantarell Bold"/>
              </a:rPr>
              <a:t>Natural disaster</a:t>
            </a:r>
          </a:p>
          <a:p>
            <a:r>
              <a:rPr lang="en-US" dirty="0" smtClean="0">
                <a:latin typeface="Cantarell Bold"/>
                <a:cs typeface="Cantarell Bold"/>
              </a:rPr>
              <a:t>Structural failures</a:t>
            </a:r>
          </a:p>
          <a:p>
            <a:r>
              <a:rPr lang="en-US" dirty="0" smtClean="0">
                <a:latin typeface="Cantarell Bold"/>
                <a:cs typeface="Cantarell Bold"/>
              </a:rPr>
              <a:t>Human errors of omission or commission</a:t>
            </a:r>
          </a:p>
          <a:p>
            <a:r>
              <a:rPr lang="en-US" dirty="0" smtClean="0">
                <a:latin typeface="Cantarell Bold"/>
                <a:cs typeface="Cantarell Bold"/>
              </a:rPr>
              <a:t>Strong Foundation</a:t>
            </a:r>
            <a:endParaRPr lang="en-US" dirty="0">
              <a:latin typeface="Cantarell Bold"/>
              <a:cs typeface="Cantarell Bold"/>
            </a:endParaRPr>
          </a:p>
        </p:txBody>
      </p:sp>
    </p:spTree>
    <p:extLst>
      <p:ext uri="{BB962C8B-B14F-4D97-AF65-F5344CB8AC3E}">
        <p14:creationId xmlns:p14="http://schemas.microsoft.com/office/powerpoint/2010/main" val="1796196299"/>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FjallaOne"/>
                <a:cs typeface="FjallaOne"/>
              </a:rPr>
              <a:t>Advanced  Persistent Threat</a:t>
            </a:r>
            <a:endParaRPr lang="en-US" dirty="0">
              <a:latin typeface="FjallaOne"/>
              <a:cs typeface="FjallaOne"/>
            </a:endParaRPr>
          </a:p>
        </p:txBody>
      </p:sp>
      <p:sp>
        <p:nvSpPr>
          <p:cNvPr id="3" name="Content Placeholder 2"/>
          <p:cNvSpPr>
            <a:spLocks noGrp="1"/>
          </p:cNvSpPr>
          <p:nvPr>
            <p:ph idx="1"/>
          </p:nvPr>
        </p:nvSpPr>
        <p:spPr/>
        <p:txBody>
          <a:bodyPr/>
          <a:lstStyle/>
          <a:p>
            <a:r>
              <a:rPr lang="en-US" dirty="0" smtClean="0">
                <a:latin typeface="Cantarell Bold"/>
                <a:cs typeface="Cantarell Bold"/>
              </a:rPr>
              <a:t>Significant expertise</a:t>
            </a:r>
          </a:p>
          <a:p>
            <a:r>
              <a:rPr lang="en-US" dirty="0" smtClean="0">
                <a:latin typeface="Cantarell Bold"/>
                <a:cs typeface="Cantarell Bold"/>
              </a:rPr>
              <a:t>Multiple attack vectors</a:t>
            </a:r>
          </a:p>
          <a:p>
            <a:r>
              <a:rPr lang="en-US" dirty="0" smtClean="0">
                <a:latin typeface="Cantarell Bold"/>
                <a:cs typeface="Cantarell Bold"/>
              </a:rPr>
              <a:t>Establishes footholds</a:t>
            </a:r>
            <a:endParaRPr lang="en-US" dirty="0">
              <a:latin typeface="Cantarell Bold"/>
              <a:cs typeface="Cantarell Bold"/>
            </a:endParaRPr>
          </a:p>
        </p:txBody>
      </p:sp>
    </p:spTree>
    <p:extLst>
      <p:ext uri="{BB962C8B-B14F-4D97-AF65-F5344CB8AC3E}">
        <p14:creationId xmlns:p14="http://schemas.microsoft.com/office/powerpoint/2010/main" val="1687720775"/>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92667"/>
            <a:ext cx="8229600" cy="1066800"/>
          </a:xfrm>
        </p:spPr>
        <p:txBody>
          <a:bodyPr>
            <a:noAutofit/>
          </a:bodyPr>
          <a:lstStyle/>
          <a:p>
            <a:r>
              <a:rPr lang="en-US" sz="3600" dirty="0" smtClean="0">
                <a:latin typeface="FjallaOne"/>
                <a:cs typeface="FjallaOne"/>
              </a:rPr>
              <a:t>Continuous Asset Evaluation, Situational Awareness, and Risk Scoring (CAESARS)</a:t>
            </a:r>
            <a:br>
              <a:rPr lang="en-US" sz="3600" dirty="0" smtClean="0">
                <a:latin typeface="FjallaOne"/>
                <a:cs typeface="FjallaOne"/>
              </a:rPr>
            </a:br>
            <a:endParaRPr lang="en-US" sz="3600" dirty="0">
              <a:latin typeface="FjallaOne"/>
              <a:cs typeface="FjallaOne"/>
            </a:endParaRPr>
          </a:p>
        </p:txBody>
      </p:sp>
      <p:sp>
        <p:nvSpPr>
          <p:cNvPr id="3" name="Content Placeholder 2"/>
          <p:cNvSpPr>
            <a:spLocks noGrp="1"/>
          </p:cNvSpPr>
          <p:nvPr>
            <p:ph idx="1"/>
          </p:nvPr>
        </p:nvSpPr>
        <p:spPr>
          <a:xfrm>
            <a:off x="457200" y="2015067"/>
            <a:ext cx="8229600" cy="4111096"/>
          </a:xfrm>
        </p:spPr>
        <p:txBody>
          <a:bodyPr/>
          <a:lstStyle/>
          <a:p>
            <a:r>
              <a:rPr lang="en-US" dirty="0" smtClean="0">
                <a:latin typeface="Cantarell Bold"/>
                <a:cs typeface="Cantarell Bold"/>
              </a:rPr>
              <a:t>Reference Architecture: Security Automation Standards</a:t>
            </a:r>
          </a:p>
          <a:p>
            <a:r>
              <a:rPr lang="en-US" dirty="0" smtClean="0">
                <a:latin typeface="Cantarell Bold"/>
                <a:cs typeface="Cantarell Bold"/>
              </a:rPr>
              <a:t>Data Sources</a:t>
            </a:r>
          </a:p>
          <a:p>
            <a:r>
              <a:rPr lang="en-US" dirty="0" smtClean="0">
                <a:latin typeface="Cantarell Bold"/>
                <a:cs typeface="Cantarell Bold"/>
              </a:rPr>
              <a:t>Data Collection</a:t>
            </a:r>
          </a:p>
          <a:p>
            <a:r>
              <a:rPr lang="en-US" dirty="0" smtClean="0">
                <a:latin typeface="Cantarell Bold"/>
                <a:cs typeface="Cantarell Bold"/>
              </a:rPr>
              <a:t>Data Storage &amp; Analysis</a:t>
            </a:r>
          </a:p>
          <a:p>
            <a:r>
              <a:rPr lang="en-US" dirty="0" smtClean="0">
                <a:latin typeface="Cantarell Bold"/>
                <a:cs typeface="Cantarell Bold"/>
              </a:rPr>
              <a:t>Consumer Presentation</a:t>
            </a:r>
          </a:p>
          <a:p>
            <a:r>
              <a:rPr lang="en-US" dirty="0" smtClean="0">
                <a:latin typeface="Cantarell Bold"/>
                <a:cs typeface="Cantarell Bold"/>
              </a:rPr>
              <a:t>Decisions</a:t>
            </a:r>
            <a:endParaRPr lang="en-US" dirty="0">
              <a:latin typeface="Cantarell Bold"/>
              <a:cs typeface="Cantarell Bold"/>
            </a:endParaRPr>
          </a:p>
        </p:txBody>
      </p:sp>
    </p:spTree>
    <p:extLst>
      <p:ext uri="{BB962C8B-B14F-4D97-AF65-F5344CB8AC3E}">
        <p14:creationId xmlns:p14="http://schemas.microsoft.com/office/powerpoint/2010/main" val="757369576"/>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FjallaOne"/>
                <a:cs typeface="FjallaOne"/>
              </a:rPr>
              <a:t>CAESARS Subsystems</a:t>
            </a:r>
            <a:endParaRPr lang="en-US" dirty="0">
              <a:latin typeface="FjallaOne"/>
              <a:cs typeface="FjallaOne"/>
            </a:endParaRPr>
          </a:p>
        </p:txBody>
      </p:sp>
      <p:sp>
        <p:nvSpPr>
          <p:cNvPr id="3" name="Content Placeholder 2"/>
          <p:cNvSpPr>
            <a:spLocks noGrp="1"/>
          </p:cNvSpPr>
          <p:nvPr>
            <p:ph idx="1"/>
          </p:nvPr>
        </p:nvSpPr>
        <p:spPr/>
        <p:txBody>
          <a:bodyPr/>
          <a:lstStyle/>
          <a:p>
            <a:r>
              <a:rPr lang="en-US" dirty="0" smtClean="0">
                <a:latin typeface="Cantarell Bold"/>
                <a:cs typeface="Cantarell Bold"/>
              </a:rPr>
              <a:t>Sensor (Assets, devices, servers, devices, appliances)</a:t>
            </a:r>
          </a:p>
          <a:p>
            <a:r>
              <a:rPr lang="en-US" dirty="0" smtClean="0">
                <a:latin typeface="Cantarell Bold"/>
                <a:cs typeface="Cantarell Bold"/>
              </a:rPr>
              <a:t>Database Sub (repository of configuration and inventory baselines)</a:t>
            </a:r>
          </a:p>
          <a:p>
            <a:r>
              <a:rPr lang="en-US" dirty="0" smtClean="0">
                <a:latin typeface="Cantarell Bold"/>
                <a:cs typeface="Cantarell Bold"/>
              </a:rPr>
              <a:t>Analysis/Scoring</a:t>
            </a:r>
          </a:p>
          <a:p>
            <a:r>
              <a:rPr lang="en-US" dirty="0" smtClean="0">
                <a:latin typeface="Cantarell Bold"/>
                <a:cs typeface="Cantarell Bold"/>
              </a:rPr>
              <a:t>Presentation (variety of views, query capabilities)</a:t>
            </a:r>
            <a:endParaRPr lang="en-US" dirty="0">
              <a:latin typeface="Cantarell Bold"/>
              <a:cs typeface="Cantarell Bold"/>
            </a:endParaRPr>
          </a:p>
        </p:txBody>
      </p:sp>
    </p:spTree>
    <p:extLst>
      <p:ext uri="{BB962C8B-B14F-4D97-AF65-F5344CB8AC3E}">
        <p14:creationId xmlns:p14="http://schemas.microsoft.com/office/powerpoint/2010/main" val="3390366906"/>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view of caesars architectrue" title="CAESARS"/>
          <p:cNvPicPr>
            <a:picLocks noChangeAspect="1"/>
          </p:cNvPicPr>
          <p:nvPr/>
        </p:nvPicPr>
        <p:blipFill>
          <a:blip r:embed="rId2"/>
          <a:stretch>
            <a:fillRect/>
          </a:stretch>
        </p:blipFill>
        <p:spPr>
          <a:xfrm>
            <a:off x="1397000" y="52906"/>
            <a:ext cx="6334601" cy="6858000"/>
          </a:xfrm>
          <a:prstGeom prst="rect">
            <a:avLst/>
          </a:prstGeom>
        </p:spPr>
      </p:pic>
    </p:spTree>
    <p:extLst>
      <p:ext uri="{BB962C8B-B14F-4D97-AF65-F5344CB8AC3E}">
        <p14:creationId xmlns:p14="http://schemas.microsoft.com/office/powerpoint/2010/main" val="363746460"/>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FjallaOne"/>
                <a:cs typeface="FjallaOne"/>
              </a:rPr>
              <a:t>CAESARS</a:t>
            </a:r>
            <a:endParaRPr lang="en-US" dirty="0">
              <a:latin typeface="FjallaOne"/>
              <a:cs typeface="FjallaOne"/>
            </a:endParaRPr>
          </a:p>
        </p:txBody>
      </p:sp>
      <p:sp>
        <p:nvSpPr>
          <p:cNvPr id="3" name="Content Placeholder 2"/>
          <p:cNvSpPr>
            <a:spLocks noGrp="1"/>
          </p:cNvSpPr>
          <p:nvPr>
            <p:ph idx="1"/>
          </p:nvPr>
        </p:nvSpPr>
        <p:spPr/>
        <p:txBody>
          <a:bodyPr>
            <a:normAutofit/>
          </a:bodyPr>
          <a:lstStyle/>
          <a:p>
            <a:pPr marL="0" indent="0">
              <a:buNone/>
            </a:pPr>
            <a:r>
              <a:rPr lang="en-US" dirty="0">
                <a:latin typeface="Cantarell Bold"/>
                <a:cs typeface="Cantarell Bold"/>
              </a:rPr>
              <a:t>The end goal of CAESARS FE is to enable enterprise CM by presenting a technical reference model that </a:t>
            </a:r>
            <a:r>
              <a:rPr lang="en-US" dirty="0" smtClean="0">
                <a:latin typeface="Cantarell Bold"/>
                <a:cs typeface="Cantarell Bold"/>
              </a:rPr>
              <a:t>allows </a:t>
            </a:r>
            <a:r>
              <a:rPr lang="en-US" dirty="0">
                <a:latin typeface="Cantarell Bold"/>
                <a:cs typeface="Cantarell Bold"/>
              </a:rPr>
              <a:t>organizations to aggregate collected data from across a diverse set of security tools, analyze that </a:t>
            </a:r>
            <a:r>
              <a:rPr lang="en-US" dirty="0" smtClean="0">
                <a:latin typeface="Cantarell Bold"/>
                <a:cs typeface="Cantarell Bold"/>
              </a:rPr>
              <a:t>data</a:t>
            </a:r>
            <a:r>
              <a:rPr lang="en-US" dirty="0">
                <a:latin typeface="Cantarell Bold"/>
                <a:cs typeface="Cantarell Bold"/>
              </a:rPr>
              <a:t>, perform scoring, enable user queries, and provide overall situational awareness</a:t>
            </a:r>
            <a:r>
              <a:rPr lang="en-US" dirty="0"/>
              <a:t>.</a:t>
            </a:r>
          </a:p>
        </p:txBody>
      </p:sp>
    </p:spTree>
    <p:extLst>
      <p:ext uri="{BB962C8B-B14F-4D97-AF65-F5344CB8AC3E}">
        <p14:creationId xmlns:p14="http://schemas.microsoft.com/office/powerpoint/2010/main" val="2666458682"/>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Security Capability</a:t>
            </a:r>
            <a:endParaRPr lang="en-US" dirty="0"/>
          </a:p>
        </p:txBody>
      </p:sp>
      <p:sp>
        <p:nvSpPr>
          <p:cNvPr id="3" name="Content Placeholder 2"/>
          <p:cNvSpPr>
            <a:spLocks noGrp="1"/>
          </p:cNvSpPr>
          <p:nvPr>
            <p:ph idx="1"/>
          </p:nvPr>
        </p:nvSpPr>
        <p:spPr/>
        <p:txBody>
          <a:bodyPr>
            <a:normAutofit fontScale="70000" lnSpcReduction="20000"/>
          </a:bodyPr>
          <a:lstStyle/>
          <a:p>
            <a:r>
              <a:rPr lang="en-US" dirty="0" smtClean="0">
                <a:latin typeface="Cantarell Bold"/>
                <a:cs typeface="Cantarell Bold"/>
              </a:rPr>
              <a:t>A </a:t>
            </a:r>
            <a:r>
              <a:rPr lang="en-US" dirty="0" smtClean="0">
                <a:latin typeface="Cantarell Bold"/>
                <a:cs typeface="Cantarell Bold"/>
              </a:rPr>
              <a:t>collection (set) of security controls that work together to achieve an </a:t>
            </a:r>
            <a:r>
              <a:rPr lang="en-US" dirty="0" smtClean="0">
                <a:latin typeface="Cantarell Bold"/>
                <a:cs typeface="Cantarell Bold"/>
              </a:rPr>
              <a:t>overall security </a:t>
            </a:r>
            <a:r>
              <a:rPr lang="en-US" dirty="0" smtClean="0">
                <a:latin typeface="Cantarell Bold"/>
                <a:cs typeface="Cantarell Bold"/>
              </a:rPr>
              <a:t>purpose. (NIST 800-53 Rev4, p. 21.)</a:t>
            </a:r>
          </a:p>
          <a:p>
            <a:endParaRPr lang="en-US" dirty="0" smtClean="0">
              <a:latin typeface="Cantarell Bold"/>
              <a:cs typeface="Cantarell Bold"/>
            </a:endParaRPr>
          </a:p>
          <a:p>
            <a:r>
              <a:rPr lang="en-US" dirty="0">
                <a:latin typeface="Cantarell Bold"/>
                <a:cs typeface="Cantarell Bold"/>
              </a:rPr>
              <a:t>I</a:t>
            </a:r>
            <a:r>
              <a:rPr lang="en-US" dirty="0" smtClean="0">
                <a:latin typeface="Cantarell Bold"/>
                <a:cs typeface="Cantarell Bold"/>
              </a:rPr>
              <a:t>mproves</a:t>
            </a:r>
            <a:r>
              <a:rPr lang="en-US" dirty="0" smtClean="0">
                <a:latin typeface="Cantarell Bold"/>
                <a:cs typeface="Cantarell Bold"/>
              </a:rPr>
              <a:t>/supports </a:t>
            </a:r>
            <a:r>
              <a:rPr lang="en-US" dirty="0" smtClean="0">
                <a:latin typeface="Cantarell Bold"/>
                <a:cs typeface="Cantarell Bold"/>
              </a:rPr>
              <a:t>risk management</a:t>
            </a:r>
            <a:r>
              <a:rPr lang="en-US" dirty="0" smtClean="0">
                <a:latin typeface="Cantarell Bold"/>
                <a:cs typeface="Cantarell Bold"/>
              </a:rPr>
              <a:t>:</a:t>
            </a:r>
          </a:p>
          <a:p>
            <a:endParaRPr lang="en-US" dirty="0" smtClean="0">
              <a:latin typeface="Cantarell Bold"/>
              <a:cs typeface="Cantarell Bold"/>
            </a:endParaRPr>
          </a:p>
          <a:p>
            <a:pPr lvl="1"/>
            <a:r>
              <a:rPr lang="en-US" dirty="0" smtClean="0">
                <a:latin typeface="Cantarell Bold"/>
                <a:cs typeface="Cantarell Bold"/>
              </a:rPr>
              <a:t>The </a:t>
            </a:r>
            <a:r>
              <a:rPr lang="en-US" dirty="0" smtClean="0">
                <a:latin typeface="Cantarell Bold"/>
                <a:cs typeface="Cantarell Bold"/>
              </a:rPr>
              <a:t>failure of multiple </a:t>
            </a:r>
            <a:r>
              <a:rPr lang="en-US" dirty="0" smtClean="0">
                <a:latin typeface="Cantarell Bold"/>
                <a:cs typeface="Cantarell Bold"/>
              </a:rPr>
              <a:t>controls may </a:t>
            </a:r>
            <a:r>
              <a:rPr lang="en-US" dirty="0" smtClean="0">
                <a:latin typeface="Cantarell Bold"/>
                <a:cs typeface="Cantarell Bold"/>
              </a:rPr>
              <a:t>not affect the overall security capability needed by </a:t>
            </a:r>
            <a:r>
              <a:rPr lang="en-US" dirty="0" smtClean="0">
                <a:latin typeface="Cantarell Bold"/>
                <a:cs typeface="Cantarell Bold"/>
              </a:rPr>
              <a:t>an organization</a:t>
            </a:r>
            <a:r>
              <a:rPr lang="en-US" dirty="0" smtClean="0">
                <a:latin typeface="Cantarell Bold"/>
                <a:cs typeface="Cantarell Bold"/>
              </a:rPr>
              <a:t>.</a:t>
            </a:r>
          </a:p>
          <a:p>
            <a:pPr lvl="1"/>
            <a:r>
              <a:rPr lang="en-US" dirty="0" smtClean="0">
                <a:latin typeface="Cantarell Bold"/>
                <a:cs typeface="Cantarell Bold"/>
              </a:rPr>
              <a:t>Moreover</a:t>
            </a:r>
            <a:r>
              <a:rPr lang="en-US" dirty="0" smtClean="0">
                <a:latin typeface="Cantarell Bold"/>
                <a:cs typeface="Cantarell Bold"/>
              </a:rPr>
              <a:t>, employing </a:t>
            </a:r>
            <a:r>
              <a:rPr lang="en-US" dirty="0" smtClean="0">
                <a:latin typeface="Cantarell Bold"/>
                <a:cs typeface="Cantarell Bold"/>
              </a:rPr>
              <a:t>security </a:t>
            </a:r>
            <a:r>
              <a:rPr lang="en-US" dirty="0" smtClean="0">
                <a:latin typeface="Cantarell Bold"/>
                <a:cs typeface="Cantarell Bold"/>
              </a:rPr>
              <a:t>capabilities allows an organization </a:t>
            </a:r>
            <a:r>
              <a:rPr lang="en-US" dirty="0" smtClean="0">
                <a:latin typeface="Cantarell Bold"/>
                <a:cs typeface="Cantarell Bold"/>
              </a:rPr>
              <a:t>to determine </a:t>
            </a:r>
            <a:r>
              <a:rPr lang="en-US" dirty="0" smtClean="0">
                <a:latin typeface="Cantarell Bold"/>
                <a:cs typeface="Cantarell Bold"/>
              </a:rPr>
              <a:t>if the </a:t>
            </a:r>
            <a:r>
              <a:rPr lang="en-US" dirty="0" smtClean="0">
                <a:latin typeface="Cantarell Bold"/>
                <a:cs typeface="Cantarell Bold"/>
              </a:rPr>
              <a:t>failure of </a:t>
            </a:r>
            <a:r>
              <a:rPr lang="en-US" dirty="0" smtClean="0">
                <a:latin typeface="Cantarell Bold"/>
                <a:cs typeface="Cantarell Bold"/>
              </a:rPr>
              <a:t>a particular security control </a:t>
            </a:r>
            <a:r>
              <a:rPr lang="en-US" dirty="0" smtClean="0">
                <a:latin typeface="Cantarell Bold"/>
                <a:cs typeface="Cantarell Bold"/>
              </a:rPr>
              <a:t>affects </a:t>
            </a:r>
            <a:r>
              <a:rPr lang="en-US" dirty="0" smtClean="0">
                <a:latin typeface="Cantarell Bold"/>
                <a:cs typeface="Cantarell Bold"/>
              </a:rPr>
              <a:t>the overall capability needed for mission/</a:t>
            </a:r>
            <a:r>
              <a:rPr lang="en-US" dirty="0" smtClean="0">
                <a:latin typeface="Cantarell Bold"/>
                <a:cs typeface="Cantarell Bold"/>
              </a:rPr>
              <a:t>business protection</a:t>
            </a:r>
            <a:r>
              <a:rPr lang="en-US" dirty="0" smtClean="0">
                <a:latin typeface="Cantarell Bold"/>
                <a:cs typeface="Cantarell Bold"/>
              </a:rPr>
              <a:t>.</a:t>
            </a:r>
          </a:p>
          <a:p>
            <a:pPr lvl="1"/>
            <a:r>
              <a:rPr lang="en-US" dirty="0" smtClean="0">
                <a:latin typeface="Cantarell Bold"/>
                <a:cs typeface="Cantarell Bold"/>
              </a:rPr>
              <a:t> </a:t>
            </a:r>
            <a:r>
              <a:rPr lang="en-US" dirty="0" smtClean="0">
                <a:latin typeface="Cantarell Bold"/>
                <a:cs typeface="Cantarell Bold"/>
              </a:rPr>
              <a:t>Ultimately, authorization decisions (i.e., risk acceptance decisions) are made based on </a:t>
            </a:r>
            <a:r>
              <a:rPr lang="en-US" dirty="0" smtClean="0">
                <a:latin typeface="Cantarell Bold"/>
                <a:cs typeface="Cantarell Bold"/>
              </a:rPr>
              <a:t>the degree </a:t>
            </a:r>
            <a:r>
              <a:rPr lang="en-US" dirty="0" smtClean="0">
                <a:latin typeface="Cantarell Bold"/>
                <a:cs typeface="Cantarell Bold"/>
              </a:rPr>
              <a:t>to which the desired security capabilities have been effectively achieved and </a:t>
            </a:r>
            <a:r>
              <a:rPr lang="en-US" dirty="0" smtClean="0">
                <a:latin typeface="Cantarell Bold"/>
                <a:cs typeface="Cantarell Bold"/>
              </a:rPr>
              <a:t>are meeting </a:t>
            </a:r>
            <a:r>
              <a:rPr lang="en-US" dirty="0" smtClean="0">
                <a:latin typeface="Cantarell Bold"/>
                <a:cs typeface="Cantarell Bold"/>
              </a:rPr>
              <a:t>the security requirements defined by an organization. </a:t>
            </a:r>
            <a:endParaRPr lang="en-US" dirty="0">
              <a:latin typeface="Cantarell Bold"/>
              <a:cs typeface="Cantarell Bold"/>
            </a:endParaRPr>
          </a:p>
        </p:txBody>
      </p:sp>
    </p:spTree>
    <p:extLst>
      <p:ext uri="{BB962C8B-B14F-4D97-AF65-F5344CB8AC3E}">
        <p14:creationId xmlns:p14="http://schemas.microsoft.com/office/powerpoint/2010/main" val="3078150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5-08-30 at 2.02.10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900" y="0"/>
            <a:ext cx="8941317" cy="6858000"/>
          </a:xfrm>
          <a:prstGeom prst="rect">
            <a:avLst/>
          </a:prstGeom>
        </p:spPr>
      </p:pic>
    </p:spTree>
    <p:extLst>
      <p:ext uri="{BB962C8B-B14F-4D97-AF65-F5344CB8AC3E}">
        <p14:creationId xmlns:p14="http://schemas.microsoft.com/office/powerpoint/2010/main" val="9383329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latin typeface="FjallaOne"/>
                <a:cs typeface="FjallaOne"/>
              </a:rPr>
              <a:t>Cybersecurity</a:t>
            </a:r>
            <a:r>
              <a:rPr lang="en-US" dirty="0" smtClean="0">
                <a:latin typeface="FjallaOne"/>
                <a:cs typeface="FjallaOne"/>
              </a:rPr>
              <a:t> Framework</a:t>
            </a:r>
            <a:endParaRPr lang="en-US" dirty="0">
              <a:latin typeface="FjallaOne"/>
              <a:cs typeface="FjallaOne"/>
            </a:endParaRPr>
          </a:p>
        </p:txBody>
      </p:sp>
      <p:sp>
        <p:nvSpPr>
          <p:cNvPr id="3" name="Content Placeholder 2"/>
          <p:cNvSpPr>
            <a:spLocks noGrp="1"/>
          </p:cNvSpPr>
          <p:nvPr>
            <p:ph idx="1"/>
          </p:nvPr>
        </p:nvSpPr>
        <p:spPr/>
        <p:txBody>
          <a:bodyPr>
            <a:normAutofit fontScale="85000" lnSpcReduction="20000"/>
          </a:bodyPr>
          <a:lstStyle/>
          <a:p>
            <a:r>
              <a:rPr lang="en-US" dirty="0" smtClean="0">
                <a:latin typeface="Cantarell Bold"/>
                <a:cs typeface="Cantarell Bold"/>
              </a:rPr>
              <a:t>Building from those standards, guidelines, and practices, the Framework provides a common</a:t>
            </a:r>
          </a:p>
          <a:p>
            <a:r>
              <a:rPr lang="en-US" dirty="0" smtClean="0">
                <a:latin typeface="Cantarell Bold"/>
                <a:cs typeface="Cantarell Bold"/>
              </a:rPr>
              <a:t>taxonomy and mechanism for organizations to:</a:t>
            </a:r>
          </a:p>
          <a:p>
            <a:r>
              <a:rPr lang="en-US" dirty="0" smtClean="0">
                <a:latin typeface="Cantarell Bold"/>
                <a:cs typeface="Cantarell Bold"/>
              </a:rPr>
              <a:t>1) Describe their current </a:t>
            </a:r>
            <a:r>
              <a:rPr lang="en-US" dirty="0" err="1" smtClean="0">
                <a:latin typeface="Cantarell Bold"/>
                <a:cs typeface="Cantarell Bold"/>
              </a:rPr>
              <a:t>cybersecurity</a:t>
            </a:r>
            <a:r>
              <a:rPr lang="en-US" dirty="0" smtClean="0">
                <a:latin typeface="Cantarell Bold"/>
                <a:cs typeface="Cantarell Bold"/>
              </a:rPr>
              <a:t> posture;</a:t>
            </a:r>
          </a:p>
          <a:p>
            <a:r>
              <a:rPr lang="en-US" dirty="0" smtClean="0">
                <a:latin typeface="Cantarell Bold"/>
                <a:cs typeface="Cantarell Bold"/>
              </a:rPr>
              <a:t>2) Describe their target state for </a:t>
            </a:r>
            <a:r>
              <a:rPr lang="en-US" dirty="0" err="1" smtClean="0">
                <a:latin typeface="Cantarell Bold"/>
                <a:cs typeface="Cantarell Bold"/>
              </a:rPr>
              <a:t>cybersecurity</a:t>
            </a:r>
            <a:r>
              <a:rPr lang="en-US" dirty="0" smtClean="0">
                <a:latin typeface="Cantarell Bold"/>
                <a:cs typeface="Cantarell Bold"/>
              </a:rPr>
              <a:t>;</a:t>
            </a:r>
          </a:p>
          <a:p>
            <a:r>
              <a:rPr lang="en-US" dirty="0" smtClean="0">
                <a:latin typeface="Cantarell Bold"/>
                <a:cs typeface="Cantarell Bold"/>
              </a:rPr>
              <a:t>3) Identify and prioritize opportunities for improvement within the context of a</a:t>
            </a:r>
          </a:p>
          <a:p>
            <a:r>
              <a:rPr lang="en-US" dirty="0" smtClean="0">
                <a:latin typeface="Cantarell Bold"/>
                <a:cs typeface="Cantarell Bold"/>
              </a:rPr>
              <a:t>continuous and repeatable process;</a:t>
            </a:r>
          </a:p>
          <a:p>
            <a:r>
              <a:rPr lang="en-US" dirty="0" smtClean="0">
                <a:latin typeface="Cantarell Bold"/>
                <a:cs typeface="Cantarell Bold"/>
              </a:rPr>
              <a:t>4) Assess progress toward the target state;</a:t>
            </a:r>
          </a:p>
          <a:p>
            <a:r>
              <a:rPr lang="en-US" dirty="0" smtClean="0">
                <a:latin typeface="Cantarell Bold"/>
                <a:cs typeface="Cantarell Bold"/>
              </a:rPr>
              <a:t>5) Communicate among internal and external stakeholders about </a:t>
            </a:r>
            <a:r>
              <a:rPr lang="en-US" dirty="0" err="1" smtClean="0">
                <a:latin typeface="Cantarell Bold"/>
                <a:cs typeface="Cantarell Bold"/>
              </a:rPr>
              <a:t>cybersecurity</a:t>
            </a:r>
            <a:r>
              <a:rPr lang="en-US" dirty="0" smtClean="0">
                <a:latin typeface="Cantarell Bold"/>
                <a:cs typeface="Cantarell Bold"/>
              </a:rPr>
              <a:t> risk. </a:t>
            </a:r>
            <a:endParaRPr lang="en-US" dirty="0">
              <a:latin typeface="Cantarell Bold"/>
              <a:cs typeface="Cantarell Bold"/>
            </a:endParaRPr>
          </a:p>
        </p:txBody>
      </p:sp>
    </p:spTree>
    <p:extLst>
      <p:ext uri="{BB962C8B-B14F-4D97-AF65-F5344CB8AC3E}">
        <p14:creationId xmlns:p14="http://schemas.microsoft.com/office/powerpoint/2010/main" val="2314043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3"/>
          <p:cNvPicPr>
            <a:picLocks noChangeAspect="1"/>
          </p:cNvPicPr>
          <p:nvPr/>
        </p:nvPicPr>
        <p:blipFill>
          <a:blip r:embed="rId2"/>
          <a:stretch>
            <a:fillRect/>
          </a:stretch>
        </p:blipFill>
        <p:spPr>
          <a:xfrm>
            <a:off x="152400" y="274638"/>
            <a:ext cx="8826500" cy="5549900"/>
          </a:xfrm>
          <a:prstGeom prst="rect">
            <a:avLst/>
          </a:prstGeom>
        </p:spPr>
      </p:pic>
    </p:spTree>
    <p:extLst>
      <p:ext uri="{BB962C8B-B14F-4D97-AF65-F5344CB8AC3E}">
        <p14:creationId xmlns:p14="http://schemas.microsoft.com/office/powerpoint/2010/main" val="1820643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0889" y="1608667"/>
            <a:ext cx="8940799" cy="1728082"/>
          </a:xfrm>
        </p:spPr>
        <p:txBody>
          <a:bodyPr>
            <a:noAutofit/>
          </a:bodyPr>
          <a:lstStyle/>
          <a:p>
            <a:r>
              <a:rPr lang="en-US" sz="8000" dirty="0" smtClean="0">
                <a:latin typeface="FjallaOne"/>
                <a:cs typeface="FjallaOne"/>
              </a:rPr>
              <a:t>Government IT </a:t>
            </a:r>
            <a:r>
              <a:rPr lang="en-US" sz="8000" dirty="0" smtClean="0">
                <a:latin typeface="FjallaOne"/>
                <a:cs typeface="FjallaOne"/>
              </a:rPr>
              <a:t>Security</a:t>
            </a:r>
            <a:endParaRPr lang="en-US" sz="8000" dirty="0">
              <a:latin typeface="FjallaOne"/>
              <a:cs typeface="FjallaOne"/>
            </a:endParaRPr>
          </a:p>
        </p:txBody>
      </p:sp>
    </p:spTree>
    <p:extLst>
      <p:ext uri="{BB962C8B-B14F-4D97-AF65-F5344CB8AC3E}">
        <p14:creationId xmlns:p14="http://schemas.microsoft.com/office/powerpoint/2010/main" val="1724775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latin typeface="FjallaOne"/>
                <a:cs typeface="FjallaOne"/>
              </a:rPr>
              <a:t>Cybersecurity</a:t>
            </a:r>
            <a:r>
              <a:rPr lang="en-US" dirty="0" smtClean="0">
                <a:latin typeface="FjallaOne"/>
                <a:cs typeface="FjallaOne"/>
              </a:rPr>
              <a:t> Framework</a:t>
            </a:r>
            <a:endParaRPr lang="en-US" dirty="0">
              <a:latin typeface="FjallaOne"/>
              <a:cs typeface="FjallaOne"/>
            </a:endParaRPr>
          </a:p>
        </p:txBody>
      </p:sp>
      <p:sp>
        <p:nvSpPr>
          <p:cNvPr id="3" name="Content Placeholder 2"/>
          <p:cNvSpPr>
            <a:spLocks noGrp="1"/>
          </p:cNvSpPr>
          <p:nvPr>
            <p:ph idx="1"/>
          </p:nvPr>
        </p:nvSpPr>
        <p:spPr/>
        <p:txBody>
          <a:bodyPr>
            <a:normAutofit fontScale="47500" lnSpcReduction="20000"/>
          </a:bodyPr>
          <a:lstStyle/>
          <a:p>
            <a:pPr marL="0" indent="0">
              <a:buNone/>
            </a:pPr>
            <a:r>
              <a:rPr lang="en-US" dirty="0" smtClean="0">
                <a:latin typeface="Cantarell Bold"/>
                <a:cs typeface="Cantarell Bold"/>
              </a:rPr>
              <a:t>Tier 1: Partial</a:t>
            </a:r>
          </a:p>
          <a:p>
            <a:pPr marL="0" indent="0">
              <a:buNone/>
            </a:pPr>
            <a:r>
              <a:rPr lang="en-US" dirty="0" smtClean="0">
                <a:latin typeface="Cantarell Bold"/>
                <a:cs typeface="Cantarell Bold"/>
              </a:rPr>
              <a:t>	Risk Management Process – Organizational </a:t>
            </a:r>
            <a:r>
              <a:rPr lang="en-US" dirty="0" err="1" smtClean="0">
                <a:latin typeface="Cantarell Bold"/>
                <a:cs typeface="Cantarell Bold"/>
              </a:rPr>
              <a:t>cybersecurity</a:t>
            </a:r>
            <a:r>
              <a:rPr lang="en-US" dirty="0" smtClean="0">
                <a:latin typeface="Cantarell Bold"/>
                <a:cs typeface="Cantarell Bold"/>
              </a:rPr>
              <a:t> risk management practices </a:t>
            </a:r>
            <a:r>
              <a:rPr lang="en-US" dirty="0" smtClean="0">
                <a:latin typeface="Cantarell Bold"/>
                <a:cs typeface="Cantarell Bold"/>
              </a:rPr>
              <a:t>are not </a:t>
            </a:r>
            <a:r>
              <a:rPr lang="en-US" dirty="0" smtClean="0">
                <a:latin typeface="Cantarell Bold"/>
                <a:cs typeface="Cantarell Bold"/>
              </a:rPr>
              <a:t>formalized, and risk is managed in an ad hoc and sometimes reactive manner.</a:t>
            </a:r>
          </a:p>
          <a:p>
            <a:pPr marL="0" indent="0">
              <a:buNone/>
            </a:pPr>
            <a:r>
              <a:rPr lang="en-US" dirty="0" smtClean="0">
                <a:latin typeface="Cantarell Bold"/>
                <a:cs typeface="Cantarell Bold"/>
              </a:rPr>
              <a:t>Prioritization of </a:t>
            </a:r>
            <a:r>
              <a:rPr lang="en-US" dirty="0" err="1" smtClean="0">
                <a:latin typeface="Cantarell Bold"/>
                <a:cs typeface="Cantarell Bold"/>
              </a:rPr>
              <a:t>cybersecurity</a:t>
            </a:r>
            <a:r>
              <a:rPr lang="en-US" dirty="0" smtClean="0">
                <a:latin typeface="Cantarell Bold"/>
                <a:cs typeface="Cantarell Bold"/>
              </a:rPr>
              <a:t> activities may not be directly informed by organizational</a:t>
            </a:r>
          </a:p>
          <a:p>
            <a:pPr marL="0" indent="0">
              <a:buNone/>
            </a:pPr>
            <a:r>
              <a:rPr lang="en-US" dirty="0" smtClean="0">
                <a:latin typeface="Cantarell Bold"/>
                <a:cs typeface="Cantarell Bold"/>
              </a:rPr>
              <a:t>risk objectives, the threat environment, or business/mission requirements.</a:t>
            </a:r>
          </a:p>
          <a:p>
            <a:pPr marL="0" indent="0">
              <a:buNone/>
            </a:pPr>
            <a:r>
              <a:rPr lang="en-US" dirty="0" smtClean="0">
                <a:latin typeface="Cantarell Bold"/>
                <a:cs typeface="Cantarell Bold"/>
              </a:rPr>
              <a:t>•	 Integrated Risk Management Program – There is limited awareness of </a:t>
            </a:r>
            <a:r>
              <a:rPr lang="en-US" dirty="0" err="1" smtClean="0">
                <a:latin typeface="Cantarell Bold"/>
                <a:cs typeface="Cantarell Bold"/>
              </a:rPr>
              <a:t>cybersecurity</a:t>
            </a:r>
            <a:r>
              <a:rPr lang="en-US" dirty="0" smtClean="0">
                <a:latin typeface="Cantarell Bold"/>
                <a:cs typeface="Cantarell Bold"/>
              </a:rPr>
              <a:t> </a:t>
            </a:r>
            <a:r>
              <a:rPr lang="en-US" dirty="0" smtClean="0">
                <a:latin typeface="Cantarell Bold"/>
                <a:cs typeface="Cantarell Bold"/>
              </a:rPr>
              <a:t>risk at </a:t>
            </a:r>
            <a:r>
              <a:rPr lang="en-US" dirty="0" smtClean="0">
                <a:latin typeface="Cantarell Bold"/>
                <a:cs typeface="Cantarell Bold"/>
              </a:rPr>
              <a:t>the organizational level and an organization-wide approach to managing </a:t>
            </a:r>
            <a:r>
              <a:rPr lang="en-US" dirty="0" err="1" smtClean="0">
                <a:latin typeface="Cantarell Bold"/>
                <a:cs typeface="Cantarell Bold"/>
              </a:rPr>
              <a:t>cybersecurity</a:t>
            </a:r>
            <a:r>
              <a:rPr lang="en-US" dirty="0">
                <a:latin typeface="Cantarell Bold"/>
                <a:cs typeface="Cantarell Bold"/>
              </a:rPr>
              <a:t> </a:t>
            </a:r>
            <a:r>
              <a:rPr lang="en-US" dirty="0" smtClean="0">
                <a:latin typeface="Cantarell Bold"/>
                <a:cs typeface="Cantarell Bold"/>
              </a:rPr>
              <a:t>risk </a:t>
            </a:r>
            <a:r>
              <a:rPr lang="en-US" dirty="0" smtClean="0">
                <a:latin typeface="Cantarell Bold"/>
                <a:cs typeface="Cantarell Bold"/>
              </a:rPr>
              <a:t>has not been established. The organization implements </a:t>
            </a:r>
            <a:r>
              <a:rPr lang="en-US" dirty="0" err="1" smtClean="0">
                <a:latin typeface="Cantarell Bold"/>
                <a:cs typeface="Cantarell Bold"/>
              </a:rPr>
              <a:t>cybersecurity</a:t>
            </a:r>
            <a:r>
              <a:rPr lang="en-US" dirty="0" smtClean="0">
                <a:latin typeface="Cantarell Bold"/>
                <a:cs typeface="Cantarell Bold"/>
              </a:rPr>
              <a:t> risk</a:t>
            </a:r>
          </a:p>
          <a:p>
            <a:pPr marL="0" indent="0">
              <a:buNone/>
            </a:pPr>
            <a:r>
              <a:rPr lang="en-US" dirty="0" smtClean="0">
                <a:latin typeface="Cantarell Bold"/>
                <a:cs typeface="Cantarell Bold"/>
              </a:rPr>
              <a:t>management on an irregular, case-by-case basis due to varied experience or information</a:t>
            </a:r>
          </a:p>
          <a:p>
            <a:pPr marL="0" indent="0">
              <a:buNone/>
            </a:pPr>
            <a:r>
              <a:rPr lang="en-US" dirty="0" smtClean="0">
                <a:latin typeface="Cantarell Bold"/>
                <a:cs typeface="Cantarell Bold"/>
              </a:rPr>
              <a:t>gained from outside sources. The organization may not have processes that enable</a:t>
            </a:r>
          </a:p>
          <a:p>
            <a:pPr marL="0" indent="0">
              <a:buNone/>
            </a:pPr>
            <a:r>
              <a:rPr lang="en-US" dirty="0" err="1" smtClean="0">
                <a:latin typeface="Cantarell Bold"/>
                <a:cs typeface="Cantarell Bold"/>
              </a:rPr>
              <a:t>cybersecurity</a:t>
            </a:r>
            <a:r>
              <a:rPr lang="en-US" dirty="0" smtClean="0">
                <a:latin typeface="Cantarell Bold"/>
                <a:cs typeface="Cantarell Bold"/>
              </a:rPr>
              <a:t> information to be shared within the organization.</a:t>
            </a:r>
          </a:p>
          <a:p>
            <a:pPr marL="0" indent="0">
              <a:buNone/>
            </a:pPr>
            <a:r>
              <a:rPr lang="en-US" dirty="0" smtClean="0">
                <a:latin typeface="Cantarell Bold"/>
                <a:cs typeface="Cantarell Bold"/>
              </a:rPr>
              <a:t>•	 External Participation – An organization may not have the processes in place to</a:t>
            </a:r>
          </a:p>
          <a:p>
            <a:pPr marL="0" indent="0">
              <a:buNone/>
            </a:pPr>
            <a:r>
              <a:rPr lang="en-US" dirty="0" smtClean="0">
                <a:latin typeface="Cantarell Bold"/>
                <a:cs typeface="Cantarell Bold"/>
              </a:rPr>
              <a:t>participate in coordination or collaboration with other entities</a:t>
            </a:r>
            <a:r>
              <a:rPr lang="en-US" dirty="0" smtClean="0">
                <a:latin typeface="Cantarell Bold"/>
                <a:cs typeface="Cantarell Bold"/>
              </a:rPr>
              <a:t>. </a:t>
            </a:r>
            <a:endParaRPr lang="en-US" dirty="0">
              <a:latin typeface="Cantarell Bold"/>
              <a:cs typeface="Cantarell Bold"/>
            </a:endParaRPr>
          </a:p>
        </p:txBody>
      </p:sp>
    </p:spTree>
    <p:extLst>
      <p:ext uri="{BB962C8B-B14F-4D97-AF65-F5344CB8AC3E}">
        <p14:creationId xmlns:p14="http://schemas.microsoft.com/office/powerpoint/2010/main" val="14740783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latin typeface="FjallaOne"/>
                <a:cs typeface="FjallaOne"/>
              </a:rPr>
              <a:t>Cybersecurity</a:t>
            </a:r>
            <a:r>
              <a:rPr lang="en-US" dirty="0" smtClean="0">
                <a:latin typeface="FjallaOne"/>
                <a:cs typeface="FjallaOne"/>
              </a:rPr>
              <a:t> Framework</a:t>
            </a:r>
            <a:endParaRPr lang="en-US" dirty="0">
              <a:latin typeface="FjallaOne"/>
              <a:cs typeface="FjallaOne"/>
            </a:endParaRPr>
          </a:p>
        </p:txBody>
      </p:sp>
      <p:sp>
        <p:nvSpPr>
          <p:cNvPr id="3" name="Content Placeholder 2"/>
          <p:cNvSpPr>
            <a:spLocks noGrp="1"/>
          </p:cNvSpPr>
          <p:nvPr>
            <p:ph idx="1"/>
          </p:nvPr>
        </p:nvSpPr>
        <p:spPr/>
        <p:txBody>
          <a:bodyPr>
            <a:normAutofit fontScale="47500" lnSpcReduction="20000"/>
          </a:bodyPr>
          <a:lstStyle/>
          <a:p>
            <a:pPr marL="0" indent="0">
              <a:buNone/>
            </a:pPr>
            <a:r>
              <a:rPr lang="en-US" dirty="0" smtClean="0"/>
              <a:t>Tier 2: Risk Informed</a:t>
            </a:r>
          </a:p>
          <a:p>
            <a:pPr marL="0" indent="0">
              <a:buNone/>
            </a:pPr>
            <a:r>
              <a:rPr lang="en-US" dirty="0" smtClean="0"/>
              <a:t>•	 Risk Management Process – Risk management practices are approved by management</a:t>
            </a:r>
          </a:p>
          <a:p>
            <a:pPr marL="0" indent="0">
              <a:buNone/>
            </a:pPr>
            <a:r>
              <a:rPr lang="en-US" dirty="0" smtClean="0"/>
              <a:t>but may not be established as organizational-wide policy. Prioritization of </a:t>
            </a:r>
            <a:r>
              <a:rPr lang="en-US" dirty="0" err="1" smtClean="0"/>
              <a:t>cybersecurity</a:t>
            </a:r>
            <a:endParaRPr lang="en-US" dirty="0" smtClean="0"/>
          </a:p>
          <a:p>
            <a:pPr marL="0" indent="0">
              <a:buNone/>
            </a:pPr>
            <a:r>
              <a:rPr lang="en-US" dirty="0" smtClean="0"/>
              <a:t>activities is directly informed by organizational risk objectives, the threat environment, or</a:t>
            </a:r>
          </a:p>
          <a:p>
            <a:pPr marL="0" indent="0">
              <a:buNone/>
            </a:pPr>
            <a:r>
              <a:rPr lang="en-US" dirty="0" smtClean="0"/>
              <a:t>business/mission requirements.</a:t>
            </a:r>
          </a:p>
          <a:p>
            <a:pPr marL="0" indent="0">
              <a:buNone/>
            </a:pPr>
            <a:r>
              <a:rPr lang="en-US" dirty="0" smtClean="0"/>
              <a:t>•	 Integrated Risk Management Program – There is an awareness of </a:t>
            </a:r>
            <a:r>
              <a:rPr lang="en-US" dirty="0" err="1" smtClean="0"/>
              <a:t>cybersecurity</a:t>
            </a:r>
            <a:r>
              <a:rPr lang="en-US" dirty="0" smtClean="0"/>
              <a:t> risk at</a:t>
            </a:r>
          </a:p>
          <a:p>
            <a:pPr marL="0" indent="0">
              <a:buNone/>
            </a:pPr>
            <a:r>
              <a:rPr lang="en-US" dirty="0" smtClean="0"/>
              <a:t>the organizational level but an organization-wide approach to managing </a:t>
            </a:r>
            <a:r>
              <a:rPr lang="en-US" dirty="0" err="1" smtClean="0"/>
              <a:t>cybersecurity</a:t>
            </a:r>
            <a:endParaRPr lang="en-US" dirty="0" smtClean="0"/>
          </a:p>
          <a:p>
            <a:pPr marL="0" indent="0">
              <a:buNone/>
            </a:pPr>
            <a:r>
              <a:rPr lang="en-US" dirty="0" smtClean="0"/>
              <a:t>risk has not been established. Risk-informed, management-approved processes and</a:t>
            </a:r>
          </a:p>
          <a:p>
            <a:pPr marL="0" indent="0">
              <a:buNone/>
            </a:pPr>
            <a:r>
              <a:rPr lang="en-US" dirty="0" smtClean="0"/>
              <a:t>procedures are defined and implemented, and staff has adequate resources to perform</a:t>
            </a:r>
          </a:p>
          <a:p>
            <a:pPr marL="0" indent="0">
              <a:buNone/>
            </a:pPr>
            <a:r>
              <a:rPr lang="en-US" dirty="0" smtClean="0"/>
              <a:t>their </a:t>
            </a:r>
            <a:r>
              <a:rPr lang="en-US" dirty="0" err="1" smtClean="0"/>
              <a:t>cybersecurity</a:t>
            </a:r>
            <a:r>
              <a:rPr lang="en-US" dirty="0" smtClean="0"/>
              <a:t> duties. </a:t>
            </a:r>
            <a:r>
              <a:rPr lang="en-US" dirty="0" err="1" smtClean="0"/>
              <a:t>Cybersecurity</a:t>
            </a:r>
            <a:r>
              <a:rPr lang="en-US" dirty="0" smtClean="0"/>
              <a:t> information is shared within the organization on</a:t>
            </a:r>
          </a:p>
          <a:p>
            <a:pPr marL="0" indent="0">
              <a:buNone/>
            </a:pPr>
            <a:r>
              <a:rPr lang="en-US" dirty="0" smtClean="0"/>
              <a:t>an informal basis.</a:t>
            </a:r>
          </a:p>
          <a:p>
            <a:pPr marL="0" indent="0">
              <a:buNone/>
            </a:pPr>
            <a:r>
              <a:rPr lang="en-US" dirty="0" smtClean="0"/>
              <a:t>•	 External Participation – The organization knows its role in the larger ecosystem, but has</a:t>
            </a:r>
          </a:p>
          <a:p>
            <a:pPr marL="0" indent="0">
              <a:buNone/>
            </a:pPr>
            <a:r>
              <a:rPr lang="en-US" dirty="0" smtClean="0"/>
              <a:t>not formalized its capabilities to interact and share information externally. </a:t>
            </a:r>
            <a:endParaRPr lang="en-US" dirty="0"/>
          </a:p>
        </p:txBody>
      </p:sp>
    </p:spTree>
    <p:extLst>
      <p:ext uri="{BB962C8B-B14F-4D97-AF65-F5344CB8AC3E}">
        <p14:creationId xmlns:p14="http://schemas.microsoft.com/office/powerpoint/2010/main" val="198300598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88749"/>
            <a:ext cx="8229600" cy="1143000"/>
          </a:xfrm>
        </p:spPr>
        <p:txBody>
          <a:bodyPr/>
          <a:lstStyle/>
          <a:p>
            <a:r>
              <a:rPr lang="en-US" dirty="0" err="1" smtClean="0">
                <a:latin typeface="FjallaOne"/>
                <a:cs typeface="FjallaOne"/>
              </a:rPr>
              <a:t>Cybersecurity</a:t>
            </a:r>
            <a:r>
              <a:rPr lang="en-US" dirty="0" smtClean="0">
                <a:latin typeface="FjallaOne"/>
                <a:cs typeface="FjallaOne"/>
              </a:rPr>
              <a:t> Framework</a:t>
            </a:r>
            <a:endParaRPr lang="en-US" dirty="0">
              <a:latin typeface="FjallaOne"/>
              <a:cs typeface="FjallaOne"/>
            </a:endParaRPr>
          </a:p>
        </p:txBody>
      </p:sp>
      <p:sp>
        <p:nvSpPr>
          <p:cNvPr id="3" name="Content Placeholder 2"/>
          <p:cNvSpPr>
            <a:spLocks noGrp="1"/>
          </p:cNvSpPr>
          <p:nvPr>
            <p:ph idx="1"/>
          </p:nvPr>
        </p:nvSpPr>
        <p:spPr/>
        <p:txBody>
          <a:bodyPr>
            <a:normAutofit fontScale="47500" lnSpcReduction="20000"/>
          </a:bodyPr>
          <a:lstStyle/>
          <a:p>
            <a:pPr marL="0" indent="0">
              <a:buNone/>
            </a:pPr>
            <a:r>
              <a:rPr lang="en-US" dirty="0" smtClean="0">
                <a:latin typeface="Cantarell Bold"/>
                <a:cs typeface="Cantarell Bold"/>
              </a:rPr>
              <a:t>Tier 3: Repeatable</a:t>
            </a:r>
          </a:p>
          <a:p>
            <a:pPr marL="0" indent="0">
              <a:buNone/>
            </a:pPr>
            <a:r>
              <a:rPr lang="en-US" dirty="0" smtClean="0">
                <a:latin typeface="Cantarell Bold"/>
                <a:cs typeface="Cantarell Bold"/>
              </a:rPr>
              <a:t>•	 Risk Management Process – The organization’s risk management practices are </a:t>
            </a:r>
            <a:r>
              <a:rPr lang="en-US" dirty="0" smtClean="0">
                <a:latin typeface="Cantarell Bold"/>
                <a:cs typeface="Cantarell Bold"/>
              </a:rPr>
              <a:t>formally approved </a:t>
            </a:r>
            <a:r>
              <a:rPr lang="en-US" dirty="0" smtClean="0">
                <a:latin typeface="Cantarell Bold"/>
                <a:cs typeface="Cantarell Bold"/>
              </a:rPr>
              <a:t>and expressed as policy. Organizational </a:t>
            </a:r>
            <a:r>
              <a:rPr lang="en-US" dirty="0" err="1" smtClean="0">
                <a:latin typeface="Cantarell Bold"/>
                <a:cs typeface="Cantarell Bold"/>
              </a:rPr>
              <a:t>cybersecurity</a:t>
            </a:r>
            <a:r>
              <a:rPr lang="en-US" dirty="0" smtClean="0">
                <a:latin typeface="Cantarell Bold"/>
                <a:cs typeface="Cantarell Bold"/>
              </a:rPr>
              <a:t> practices are </a:t>
            </a:r>
            <a:r>
              <a:rPr lang="en-US" dirty="0" smtClean="0">
                <a:latin typeface="Cantarell Bold"/>
                <a:cs typeface="Cantarell Bold"/>
              </a:rPr>
              <a:t>regularly updated </a:t>
            </a:r>
            <a:r>
              <a:rPr lang="en-US" dirty="0" smtClean="0">
                <a:latin typeface="Cantarell Bold"/>
                <a:cs typeface="Cantarell Bold"/>
              </a:rPr>
              <a:t>based on the application of risk management processes to changes in</a:t>
            </a:r>
          </a:p>
          <a:p>
            <a:pPr marL="0" indent="0">
              <a:buNone/>
            </a:pPr>
            <a:r>
              <a:rPr lang="en-US" dirty="0" smtClean="0">
                <a:latin typeface="Cantarell Bold"/>
                <a:cs typeface="Cantarell Bold"/>
              </a:rPr>
              <a:t>business/mission requirements and a changing threat and technology landscape.</a:t>
            </a:r>
          </a:p>
          <a:p>
            <a:pPr marL="0" indent="0">
              <a:buNone/>
            </a:pPr>
            <a:r>
              <a:rPr lang="en-US" dirty="0" smtClean="0">
                <a:latin typeface="Cantarell Bold"/>
                <a:cs typeface="Cantarell Bold"/>
              </a:rPr>
              <a:t>•	 Integrated Risk Management Program – There is an organization-wide approach to</a:t>
            </a:r>
          </a:p>
          <a:p>
            <a:pPr marL="0" indent="0">
              <a:buNone/>
            </a:pPr>
            <a:r>
              <a:rPr lang="en-US" dirty="0" smtClean="0">
                <a:latin typeface="Cantarell Bold"/>
                <a:cs typeface="Cantarell Bold"/>
              </a:rPr>
              <a:t>manage </a:t>
            </a:r>
            <a:r>
              <a:rPr lang="en-US" dirty="0" err="1" smtClean="0">
                <a:latin typeface="Cantarell Bold"/>
                <a:cs typeface="Cantarell Bold"/>
              </a:rPr>
              <a:t>cybersecurity</a:t>
            </a:r>
            <a:r>
              <a:rPr lang="en-US" dirty="0" smtClean="0">
                <a:latin typeface="Cantarell Bold"/>
                <a:cs typeface="Cantarell Bold"/>
              </a:rPr>
              <a:t> risk. Risk-informed policies, processes, and procedures are</a:t>
            </a:r>
          </a:p>
          <a:p>
            <a:pPr marL="0" indent="0">
              <a:buNone/>
            </a:pPr>
            <a:r>
              <a:rPr lang="en-US" dirty="0" smtClean="0">
                <a:latin typeface="Cantarell Bold"/>
                <a:cs typeface="Cantarell Bold"/>
              </a:rPr>
              <a:t>defined, implemented as intended, and reviewed. Consistent methods are in place to</a:t>
            </a:r>
          </a:p>
          <a:p>
            <a:pPr marL="0" indent="0">
              <a:buNone/>
            </a:pPr>
            <a:r>
              <a:rPr lang="en-US" dirty="0" smtClean="0">
                <a:latin typeface="Cantarell Bold"/>
                <a:cs typeface="Cantarell Bold"/>
              </a:rPr>
              <a:t>respond effectively to changes in risk. Personnel possess the knowledge and skills to</a:t>
            </a:r>
          </a:p>
          <a:p>
            <a:pPr marL="0" indent="0">
              <a:buNone/>
            </a:pPr>
            <a:r>
              <a:rPr lang="en-US" dirty="0" smtClean="0">
                <a:latin typeface="Cantarell Bold"/>
                <a:cs typeface="Cantarell Bold"/>
              </a:rPr>
              <a:t>perform their appointed roles and responsibilities.</a:t>
            </a:r>
          </a:p>
          <a:p>
            <a:pPr marL="0" indent="0">
              <a:buNone/>
            </a:pPr>
            <a:r>
              <a:rPr lang="en-US" dirty="0" smtClean="0">
                <a:latin typeface="Cantarell Bold"/>
                <a:cs typeface="Cantarell Bold"/>
              </a:rPr>
              <a:t>•	 External Participation – The organization understands its dependencies and partners </a:t>
            </a:r>
            <a:r>
              <a:rPr lang="en-US" dirty="0" smtClean="0">
                <a:latin typeface="Cantarell Bold"/>
                <a:cs typeface="Cantarell Bold"/>
              </a:rPr>
              <a:t>and receives </a:t>
            </a:r>
            <a:r>
              <a:rPr lang="en-US" dirty="0" smtClean="0">
                <a:latin typeface="Cantarell Bold"/>
                <a:cs typeface="Cantarell Bold"/>
              </a:rPr>
              <a:t>information from these partners that enables collaboration and risk-based</a:t>
            </a:r>
          </a:p>
          <a:p>
            <a:pPr marL="0" indent="0">
              <a:buNone/>
            </a:pPr>
            <a:r>
              <a:rPr lang="en-US" dirty="0" smtClean="0">
                <a:latin typeface="Cantarell Bold"/>
                <a:cs typeface="Cantarell Bold"/>
              </a:rPr>
              <a:t>management decisions within the organization in response to events. </a:t>
            </a:r>
            <a:endParaRPr lang="en-US" dirty="0">
              <a:latin typeface="Cantarell Bold"/>
              <a:cs typeface="Cantarell Bold"/>
            </a:endParaRPr>
          </a:p>
        </p:txBody>
      </p:sp>
    </p:spTree>
    <p:extLst>
      <p:ext uri="{BB962C8B-B14F-4D97-AF65-F5344CB8AC3E}">
        <p14:creationId xmlns:p14="http://schemas.microsoft.com/office/powerpoint/2010/main" val="235861507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latin typeface="FjallaOne"/>
                <a:cs typeface="FjallaOne"/>
              </a:rPr>
              <a:t>Cybersecurity</a:t>
            </a:r>
            <a:r>
              <a:rPr lang="en-US" dirty="0" smtClean="0">
                <a:latin typeface="FjallaOne"/>
                <a:cs typeface="FjallaOne"/>
              </a:rPr>
              <a:t> Framework</a:t>
            </a:r>
            <a:endParaRPr lang="en-US" dirty="0">
              <a:latin typeface="FjallaOne"/>
              <a:cs typeface="FjallaOne"/>
            </a:endParaRPr>
          </a:p>
        </p:txBody>
      </p:sp>
      <p:sp>
        <p:nvSpPr>
          <p:cNvPr id="3" name="Content Placeholder 2"/>
          <p:cNvSpPr>
            <a:spLocks noGrp="1"/>
          </p:cNvSpPr>
          <p:nvPr>
            <p:ph idx="1"/>
          </p:nvPr>
        </p:nvSpPr>
        <p:spPr/>
        <p:txBody>
          <a:bodyPr>
            <a:normAutofit fontScale="47500" lnSpcReduction="20000"/>
          </a:bodyPr>
          <a:lstStyle/>
          <a:p>
            <a:pPr marL="0" indent="0">
              <a:buNone/>
            </a:pPr>
            <a:r>
              <a:rPr lang="en-US" dirty="0" smtClean="0">
                <a:latin typeface="Cantarell Bold"/>
                <a:cs typeface="Cantarell Bold"/>
              </a:rPr>
              <a:t>Tier 4: Adaptive</a:t>
            </a:r>
          </a:p>
          <a:p>
            <a:pPr marL="0" indent="0">
              <a:buNone/>
            </a:pPr>
            <a:r>
              <a:rPr lang="en-US" dirty="0" smtClean="0">
                <a:latin typeface="Cantarell Bold"/>
                <a:cs typeface="Cantarell Bold"/>
              </a:rPr>
              <a:t>•	 Risk Management Process – The organization adapts its </a:t>
            </a:r>
            <a:r>
              <a:rPr lang="en-US" dirty="0" err="1" smtClean="0">
                <a:latin typeface="Cantarell Bold"/>
                <a:cs typeface="Cantarell Bold"/>
              </a:rPr>
              <a:t>cybersecurity</a:t>
            </a:r>
            <a:r>
              <a:rPr lang="en-US" dirty="0" smtClean="0">
                <a:latin typeface="Cantarell Bold"/>
                <a:cs typeface="Cantarell Bold"/>
              </a:rPr>
              <a:t> practices based </a:t>
            </a:r>
            <a:r>
              <a:rPr lang="en-US" dirty="0" smtClean="0">
                <a:latin typeface="Cantarell Bold"/>
                <a:cs typeface="Cantarell Bold"/>
              </a:rPr>
              <a:t>on lessons </a:t>
            </a:r>
            <a:r>
              <a:rPr lang="en-US" dirty="0" smtClean="0">
                <a:latin typeface="Cantarell Bold"/>
                <a:cs typeface="Cantarell Bold"/>
              </a:rPr>
              <a:t>learned and predictive indicators derived from previous and current </a:t>
            </a:r>
            <a:r>
              <a:rPr lang="en-US" dirty="0" err="1" smtClean="0">
                <a:latin typeface="Cantarell Bold"/>
                <a:cs typeface="Cantarell Bold"/>
              </a:rPr>
              <a:t>cybersecurity</a:t>
            </a:r>
            <a:r>
              <a:rPr lang="en-US" dirty="0">
                <a:latin typeface="Cantarell Bold"/>
                <a:cs typeface="Cantarell Bold"/>
              </a:rPr>
              <a:t> </a:t>
            </a:r>
            <a:r>
              <a:rPr lang="en-US" dirty="0" smtClean="0">
                <a:latin typeface="Cantarell Bold"/>
                <a:cs typeface="Cantarell Bold"/>
              </a:rPr>
              <a:t>activities</a:t>
            </a:r>
            <a:r>
              <a:rPr lang="en-US" dirty="0" smtClean="0">
                <a:latin typeface="Cantarell Bold"/>
                <a:cs typeface="Cantarell Bold"/>
              </a:rPr>
              <a:t>. Through a process of </a:t>
            </a:r>
            <a:r>
              <a:rPr lang="en-US" b="1" dirty="0" smtClean="0">
                <a:latin typeface="Cantarell Bold"/>
                <a:cs typeface="Cantarell Bold"/>
              </a:rPr>
              <a:t>continuous improvement </a:t>
            </a:r>
            <a:r>
              <a:rPr lang="en-US" dirty="0" smtClean="0">
                <a:latin typeface="Cantarell Bold"/>
                <a:cs typeface="Cantarell Bold"/>
              </a:rPr>
              <a:t>incorporating </a:t>
            </a:r>
            <a:r>
              <a:rPr lang="en-US" dirty="0" smtClean="0">
                <a:latin typeface="Cantarell Bold"/>
                <a:cs typeface="Cantarell Bold"/>
              </a:rPr>
              <a:t>advanced </a:t>
            </a:r>
            <a:r>
              <a:rPr lang="en-US" dirty="0" err="1" smtClean="0">
                <a:latin typeface="Cantarell Bold"/>
                <a:cs typeface="Cantarell Bold"/>
              </a:rPr>
              <a:t>cybersecurity</a:t>
            </a:r>
            <a:r>
              <a:rPr lang="en-US" dirty="0" smtClean="0">
                <a:latin typeface="Cantarell Bold"/>
                <a:cs typeface="Cantarell Bold"/>
              </a:rPr>
              <a:t> </a:t>
            </a:r>
            <a:r>
              <a:rPr lang="en-US" dirty="0" smtClean="0">
                <a:latin typeface="Cantarell Bold"/>
                <a:cs typeface="Cantarell Bold"/>
              </a:rPr>
              <a:t>technologies and practices, the organization actively adapts to a </a:t>
            </a:r>
            <a:r>
              <a:rPr lang="en-US" dirty="0" smtClean="0">
                <a:latin typeface="Cantarell Bold"/>
                <a:cs typeface="Cantarell Bold"/>
              </a:rPr>
              <a:t>changing </a:t>
            </a:r>
            <a:r>
              <a:rPr lang="en-US" dirty="0" err="1" smtClean="0">
                <a:latin typeface="Cantarell Bold"/>
                <a:cs typeface="Cantarell Bold"/>
              </a:rPr>
              <a:t>cybersecurity</a:t>
            </a:r>
            <a:r>
              <a:rPr lang="en-US" dirty="0" smtClean="0">
                <a:latin typeface="Cantarell Bold"/>
                <a:cs typeface="Cantarell Bold"/>
              </a:rPr>
              <a:t> </a:t>
            </a:r>
            <a:r>
              <a:rPr lang="en-US" dirty="0" smtClean="0">
                <a:latin typeface="Cantarell Bold"/>
                <a:cs typeface="Cantarell Bold"/>
              </a:rPr>
              <a:t>landscape and responds to evolving and sophisticated threats in a </a:t>
            </a:r>
            <a:r>
              <a:rPr lang="en-US" dirty="0" smtClean="0">
                <a:latin typeface="Cantarell Bold"/>
                <a:cs typeface="Cantarell Bold"/>
              </a:rPr>
              <a:t>timely manner</a:t>
            </a:r>
            <a:r>
              <a:rPr lang="en-US" dirty="0" smtClean="0">
                <a:latin typeface="Cantarell Bold"/>
                <a:cs typeface="Cantarell Bold"/>
              </a:rPr>
              <a:t>.</a:t>
            </a:r>
          </a:p>
          <a:p>
            <a:pPr marL="0" indent="0">
              <a:buNone/>
            </a:pPr>
            <a:r>
              <a:rPr lang="en-US" dirty="0" smtClean="0">
                <a:latin typeface="Cantarell Bold"/>
                <a:cs typeface="Cantarell Bold"/>
              </a:rPr>
              <a:t>•	 Integrated Risk Management Program – There is an organization-wide approach to</a:t>
            </a:r>
          </a:p>
          <a:p>
            <a:pPr marL="0" indent="0">
              <a:buNone/>
            </a:pPr>
            <a:r>
              <a:rPr lang="en-US" dirty="0" smtClean="0">
                <a:latin typeface="Cantarell Bold"/>
                <a:cs typeface="Cantarell Bold"/>
              </a:rPr>
              <a:t>managing </a:t>
            </a:r>
            <a:r>
              <a:rPr lang="en-US" dirty="0" err="1" smtClean="0">
                <a:latin typeface="Cantarell Bold"/>
                <a:cs typeface="Cantarell Bold"/>
              </a:rPr>
              <a:t>cybersecurity</a:t>
            </a:r>
            <a:r>
              <a:rPr lang="en-US" dirty="0" smtClean="0">
                <a:latin typeface="Cantarell Bold"/>
                <a:cs typeface="Cantarell Bold"/>
              </a:rPr>
              <a:t> risk that uses risk-informed policies, processes, and procedures</a:t>
            </a:r>
          </a:p>
          <a:p>
            <a:pPr marL="0" indent="0">
              <a:buNone/>
            </a:pPr>
            <a:r>
              <a:rPr lang="en-US" dirty="0" smtClean="0">
                <a:latin typeface="Cantarell Bold"/>
                <a:cs typeface="Cantarell Bold"/>
              </a:rPr>
              <a:t>to address potential </a:t>
            </a:r>
            <a:r>
              <a:rPr lang="en-US" dirty="0" err="1" smtClean="0">
                <a:latin typeface="Cantarell Bold"/>
                <a:cs typeface="Cantarell Bold"/>
              </a:rPr>
              <a:t>cybersecurity</a:t>
            </a:r>
            <a:r>
              <a:rPr lang="en-US" dirty="0" smtClean="0">
                <a:latin typeface="Cantarell Bold"/>
                <a:cs typeface="Cantarell Bold"/>
              </a:rPr>
              <a:t> events. </a:t>
            </a:r>
            <a:r>
              <a:rPr lang="en-US" dirty="0" err="1" smtClean="0">
                <a:latin typeface="Cantarell Bold"/>
                <a:cs typeface="Cantarell Bold"/>
              </a:rPr>
              <a:t>Cybersecurity</a:t>
            </a:r>
            <a:r>
              <a:rPr lang="en-US" dirty="0" smtClean="0">
                <a:latin typeface="Cantarell Bold"/>
                <a:cs typeface="Cantarell Bold"/>
              </a:rPr>
              <a:t> risk management is part of the</a:t>
            </a:r>
          </a:p>
          <a:p>
            <a:pPr marL="0" indent="0">
              <a:buNone/>
            </a:pPr>
            <a:r>
              <a:rPr lang="en-US" dirty="0" smtClean="0">
                <a:latin typeface="Cantarell Bold"/>
                <a:cs typeface="Cantarell Bold"/>
              </a:rPr>
              <a:t>organizational culture and evolves from an awareness of previous activities, information</a:t>
            </a:r>
          </a:p>
          <a:p>
            <a:pPr marL="0" indent="0">
              <a:buNone/>
            </a:pPr>
            <a:r>
              <a:rPr lang="en-US" dirty="0" smtClean="0">
                <a:latin typeface="Cantarell Bold"/>
                <a:cs typeface="Cantarell Bold"/>
              </a:rPr>
              <a:t>shared by other sources, and continuous awareness of activities on their systems and</a:t>
            </a:r>
          </a:p>
          <a:p>
            <a:pPr marL="0" indent="0">
              <a:buNone/>
            </a:pPr>
            <a:r>
              <a:rPr lang="en-US" dirty="0" smtClean="0">
                <a:latin typeface="Cantarell Bold"/>
                <a:cs typeface="Cantarell Bold"/>
              </a:rPr>
              <a:t>networks.</a:t>
            </a:r>
          </a:p>
          <a:p>
            <a:pPr marL="0" indent="0">
              <a:buNone/>
            </a:pPr>
            <a:r>
              <a:rPr lang="en-US" dirty="0" smtClean="0">
                <a:latin typeface="Cantarell Bold"/>
                <a:cs typeface="Cantarell Bold"/>
              </a:rPr>
              <a:t>•	 External Participation – The organization manages risk and actively shares </a:t>
            </a:r>
            <a:r>
              <a:rPr lang="en-US" dirty="0" smtClean="0">
                <a:latin typeface="Cantarell Bold"/>
                <a:cs typeface="Cantarell Bold"/>
              </a:rPr>
              <a:t>information with </a:t>
            </a:r>
            <a:r>
              <a:rPr lang="en-US" dirty="0" smtClean="0">
                <a:latin typeface="Cantarell Bold"/>
                <a:cs typeface="Cantarell Bold"/>
              </a:rPr>
              <a:t>partners to ensure that accurate, current information is being distributed </a:t>
            </a:r>
            <a:r>
              <a:rPr lang="en-US" dirty="0" smtClean="0">
                <a:latin typeface="Cantarell Bold"/>
                <a:cs typeface="Cantarell Bold"/>
              </a:rPr>
              <a:t>and consumed </a:t>
            </a:r>
            <a:r>
              <a:rPr lang="en-US" dirty="0" smtClean="0">
                <a:latin typeface="Cantarell Bold"/>
                <a:cs typeface="Cantarell Bold"/>
              </a:rPr>
              <a:t>to improve </a:t>
            </a:r>
            <a:r>
              <a:rPr lang="en-US" dirty="0" err="1" smtClean="0">
                <a:latin typeface="Cantarell Bold"/>
                <a:cs typeface="Cantarell Bold"/>
              </a:rPr>
              <a:t>cybersecurity</a:t>
            </a:r>
            <a:r>
              <a:rPr lang="en-US" dirty="0" smtClean="0">
                <a:latin typeface="Cantarell Bold"/>
                <a:cs typeface="Cantarell Bold"/>
              </a:rPr>
              <a:t> before a </a:t>
            </a:r>
            <a:r>
              <a:rPr lang="en-US" dirty="0" err="1" smtClean="0">
                <a:latin typeface="Cantarell Bold"/>
                <a:cs typeface="Cantarell Bold"/>
              </a:rPr>
              <a:t>cybersecurity</a:t>
            </a:r>
            <a:r>
              <a:rPr lang="en-US" dirty="0" smtClean="0">
                <a:latin typeface="Cantarell Bold"/>
                <a:cs typeface="Cantarell Bold"/>
              </a:rPr>
              <a:t> event occur</a:t>
            </a:r>
            <a:endParaRPr lang="en-US" dirty="0">
              <a:latin typeface="Cantarell Bold"/>
              <a:cs typeface="Cantarell Bold"/>
            </a:endParaRPr>
          </a:p>
        </p:txBody>
      </p:sp>
    </p:spTree>
    <p:extLst>
      <p:ext uri="{BB962C8B-B14F-4D97-AF65-F5344CB8AC3E}">
        <p14:creationId xmlns:p14="http://schemas.microsoft.com/office/powerpoint/2010/main" val="216958786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5-08-09 at 12.14.00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5000" y="0"/>
            <a:ext cx="7866112" cy="6858000"/>
          </a:xfrm>
          <a:prstGeom prst="rect">
            <a:avLst/>
          </a:prstGeom>
        </p:spPr>
      </p:pic>
    </p:spTree>
    <p:extLst>
      <p:ext uri="{BB962C8B-B14F-4D97-AF65-F5344CB8AC3E}">
        <p14:creationId xmlns:p14="http://schemas.microsoft.com/office/powerpoint/2010/main" val="344370158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 Shot 2015-08-09 at 12.15.46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593008"/>
          </a:xfrm>
          <a:prstGeom prst="rect">
            <a:avLst/>
          </a:prstGeom>
        </p:spPr>
      </p:pic>
    </p:spTree>
    <p:extLst>
      <p:ext uri="{BB962C8B-B14F-4D97-AF65-F5344CB8AC3E}">
        <p14:creationId xmlns:p14="http://schemas.microsoft.com/office/powerpoint/2010/main" val="38694112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Screen Shot 2015-08-09 at 12.18.45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97689" y="0"/>
            <a:ext cx="5528388" cy="6858000"/>
          </a:xfrm>
          <a:prstGeom prst="rect">
            <a:avLst/>
          </a:prstGeom>
        </p:spPr>
      </p:pic>
    </p:spTree>
    <p:extLst>
      <p:ext uri="{BB962C8B-B14F-4D97-AF65-F5344CB8AC3E}">
        <p14:creationId xmlns:p14="http://schemas.microsoft.com/office/powerpoint/2010/main" val="132568678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5-08-09 at 12.18.55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31737" y="0"/>
            <a:ext cx="5780633" cy="6858000"/>
          </a:xfrm>
          <a:prstGeom prst="rect">
            <a:avLst/>
          </a:prstGeom>
        </p:spPr>
      </p:pic>
    </p:spTree>
    <p:extLst>
      <p:ext uri="{BB962C8B-B14F-4D97-AF65-F5344CB8AC3E}">
        <p14:creationId xmlns:p14="http://schemas.microsoft.com/office/powerpoint/2010/main" val="172655240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5-08-09 at 12.22.57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7418" y="1291136"/>
            <a:ext cx="6769100" cy="1422400"/>
          </a:xfrm>
          <a:prstGeom prst="rect">
            <a:avLst/>
          </a:prstGeom>
        </p:spPr>
      </p:pic>
    </p:spTree>
    <p:extLst>
      <p:ext uri="{BB962C8B-B14F-4D97-AF65-F5344CB8AC3E}">
        <p14:creationId xmlns:p14="http://schemas.microsoft.com/office/powerpoint/2010/main" val="325330306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 Shot 2015-08-09 at 12.30.33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4857" y="0"/>
            <a:ext cx="5057775" cy="6858000"/>
          </a:xfrm>
          <a:prstGeom prst="rect">
            <a:avLst/>
          </a:prstGeom>
        </p:spPr>
      </p:pic>
    </p:spTree>
    <p:extLst>
      <p:ext uri="{BB962C8B-B14F-4D97-AF65-F5344CB8AC3E}">
        <p14:creationId xmlns:p14="http://schemas.microsoft.com/office/powerpoint/2010/main" val="34158291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latin typeface="FjallaOne"/>
                <a:cs typeface="FjallaOne"/>
              </a:rPr>
              <a:t>Security Controls: </a:t>
            </a:r>
            <a:br>
              <a:rPr lang="en-US" dirty="0" smtClean="0">
                <a:latin typeface="FjallaOne"/>
                <a:cs typeface="FjallaOne"/>
              </a:rPr>
            </a:br>
            <a:r>
              <a:rPr lang="en-US" dirty="0" smtClean="0">
                <a:latin typeface="FjallaOne"/>
                <a:cs typeface="FjallaOne"/>
              </a:rPr>
              <a:t>FISMA </a:t>
            </a:r>
            <a:r>
              <a:rPr lang="en-US" dirty="0" smtClean="0">
                <a:latin typeface="FjallaOne"/>
                <a:cs typeface="FjallaOne"/>
              </a:rPr>
              <a:t>Standard, SP-53 Rev 4</a:t>
            </a:r>
            <a:endParaRPr lang="en-US" dirty="0">
              <a:latin typeface="FjallaOne"/>
              <a:cs typeface="FjallaOne"/>
            </a:endParaRPr>
          </a:p>
        </p:txBody>
      </p:sp>
      <p:pic>
        <p:nvPicPr>
          <p:cNvPr id="5" name="Picture 4" descr="Screen Shot 2013-12-02 at 10.41.12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3700" y="1417638"/>
            <a:ext cx="5805112" cy="5440361"/>
          </a:xfrm>
          <a:prstGeom prst="rect">
            <a:avLst/>
          </a:prstGeom>
        </p:spPr>
      </p:pic>
    </p:spTree>
    <p:extLst>
      <p:ext uri="{BB962C8B-B14F-4D97-AF65-F5344CB8AC3E}">
        <p14:creationId xmlns:p14="http://schemas.microsoft.com/office/powerpoint/2010/main" val="3115209546"/>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5-08-09 at 12.31.08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758098"/>
          </a:xfrm>
          <a:prstGeom prst="rect">
            <a:avLst/>
          </a:prstGeom>
        </p:spPr>
      </p:pic>
    </p:spTree>
    <p:extLst>
      <p:ext uri="{BB962C8B-B14F-4D97-AF65-F5344CB8AC3E}">
        <p14:creationId xmlns:p14="http://schemas.microsoft.com/office/powerpoint/2010/main" val="139271866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5-08-09 at 12.31.17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364705"/>
          </a:xfrm>
          <a:prstGeom prst="rect">
            <a:avLst/>
          </a:prstGeom>
        </p:spPr>
      </p:pic>
    </p:spTree>
    <p:extLst>
      <p:ext uri="{BB962C8B-B14F-4D97-AF65-F5344CB8AC3E}">
        <p14:creationId xmlns:p14="http://schemas.microsoft.com/office/powerpoint/2010/main" val="34247635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5-08-09 at 12.31.48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8625" y="0"/>
            <a:ext cx="5545667" cy="6858000"/>
          </a:xfrm>
          <a:prstGeom prst="rect">
            <a:avLst/>
          </a:prstGeom>
        </p:spPr>
      </p:pic>
    </p:spTree>
    <p:extLst>
      <p:ext uri="{BB962C8B-B14F-4D97-AF65-F5344CB8AC3E}">
        <p14:creationId xmlns:p14="http://schemas.microsoft.com/office/powerpoint/2010/main" val="177052449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5-08-09 at 12.54.50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85518" y="1806222"/>
            <a:ext cx="4749800" cy="4800600"/>
          </a:xfrm>
          <a:prstGeom prst="rect">
            <a:avLst/>
          </a:prstGeom>
        </p:spPr>
      </p:pic>
      <p:sp>
        <p:nvSpPr>
          <p:cNvPr id="3" name="Title 1"/>
          <p:cNvSpPr>
            <a:spLocks noGrp="1"/>
          </p:cNvSpPr>
          <p:nvPr>
            <p:ph type="title"/>
          </p:nvPr>
        </p:nvSpPr>
        <p:spPr>
          <a:xfrm>
            <a:off x="457200" y="274638"/>
            <a:ext cx="8229600" cy="1143000"/>
          </a:xfrm>
        </p:spPr>
        <p:txBody>
          <a:bodyPr/>
          <a:lstStyle/>
          <a:p>
            <a:r>
              <a:rPr lang="en-US" dirty="0" smtClean="0">
                <a:latin typeface="FjallaOne"/>
                <a:cs typeface="FjallaOne"/>
              </a:rPr>
              <a:t>Risk Management</a:t>
            </a:r>
            <a:r>
              <a:rPr lang="en-US" dirty="0" smtClean="0">
                <a:latin typeface="FjallaOne"/>
                <a:cs typeface="FjallaOne"/>
              </a:rPr>
              <a:t> Framework</a:t>
            </a:r>
            <a:endParaRPr lang="en-US" dirty="0">
              <a:latin typeface="FjallaOne"/>
              <a:cs typeface="FjallaOne"/>
            </a:endParaRPr>
          </a:p>
        </p:txBody>
      </p:sp>
    </p:spTree>
    <p:extLst>
      <p:ext uri="{BB962C8B-B14F-4D97-AF65-F5344CB8AC3E}">
        <p14:creationId xmlns:p14="http://schemas.microsoft.com/office/powerpoint/2010/main" val="137747732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5-08-21 at 11.31.38 PM"/>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678782" y="0"/>
            <a:ext cx="5785247" cy="6858000"/>
          </a:xfrm>
          <a:prstGeom prst="rect">
            <a:avLst/>
          </a:prstGeom>
          <a:noFill/>
          <a:ln>
            <a:noFill/>
          </a:ln>
        </p:spPr>
      </p:pic>
    </p:spTree>
    <p:extLst>
      <p:ext uri="{BB962C8B-B14F-4D97-AF65-F5344CB8AC3E}">
        <p14:creationId xmlns:p14="http://schemas.microsoft.com/office/powerpoint/2010/main" val="200638749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5-08-09 at 12.57.07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75604" y="0"/>
            <a:ext cx="6552229" cy="6858000"/>
          </a:xfrm>
          <a:prstGeom prst="rect">
            <a:avLst/>
          </a:prstGeom>
        </p:spPr>
      </p:pic>
    </p:spTree>
    <p:extLst>
      <p:ext uri="{BB962C8B-B14F-4D97-AF65-F5344CB8AC3E}">
        <p14:creationId xmlns:p14="http://schemas.microsoft.com/office/powerpoint/2010/main" val="316896652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 Shot 2015-08-09 at 12.58.26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88036" y="0"/>
            <a:ext cx="6655964" cy="6858000"/>
          </a:xfrm>
          <a:prstGeom prst="rect">
            <a:avLst/>
          </a:prstGeom>
        </p:spPr>
      </p:pic>
    </p:spTree>
    <p:extLst>
      <p:ext uri="{BB962C8B-B14F-4D97-AF65-F5344CB8AC3E}">
        <p14:creationId xmlns:p14="http://schemas.microsoft.com/office/powerpoint/2010/main" val="417257456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8000" dirty="0" smtClean="0">
                <a:latin typeface="FjallaOne"/>
                <a:cs typeface="FjallaOne"/>
              </a:rPr>
              <a:t>DevOps Revolution</a:t>
            </a:r>
            <a:endParaRPr lang="en-US" sz="8000" dirty="0">
              <a:latin typeface="FjallaOne"/>
              <a:cs typeface="FjallaOne"/>
            </a:endParaRPr>
          </a:p>
        </p:txBody>
      </p:sp>
    </p:spTree>
    <p:extLst>
      <p:ext uri="{BB962C8B-B14F-4D97-AF65-F5344CB8AC3E}">
        <p14:creationId xmlns:p14="http://schemas.microsoft.com/office/powerpoint/2010/main" val="95921861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5-08-30 at 5.52.32 PM"/>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130353"/>
            <a:ext cx="9144000" cy="6569075"/>
          </a:xfrm>
          <a:prstGeom prst="rect">
            <a:avLst/>
          </a:prstGeom>
          <a:noFill/>
          <a:ln>
            <a:noFill/>
          </a:ln>
        </p:spPr>
      </p:pic>
    </p:spTree>
    <p:extLst>
      <p:ext uri="{BB962C8B-B14F-4D97-AF65-F5344CB8AC3E}">
        <p14:creationId xmlns:p14="http://schemas.microsoft.com/office/powerpoint/2010/main" val="84108946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5-08-30 at 5.50.10 PM"/>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517525"/>
            <a:ext cx="9144000" cy="5822950"/>
          </a:xfrm>
          <a:prstGeom prst="rect">
            <a:avLst/>
          </a:prstGeom>
          <a:noFill/>
          <a:ln>
            <a:noFill/>
          </a:ln>
        </p:spPr>
      </p:pic>
    </p:spTree>
    <p:extLst>
      <p:ext uri="{BB962C8B-B14F-4D97-AF65-F5344CB8AC3E}">
        <p14:creationId xmlns:p14="http://schemas.microsoft.com/office/powerpoint/2010/main" val="36429334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latin typeface="FjallaOne"/>
                <a:cs typeface="FjallaOne"/>
              </a:rPr>
              <a:t>SP800-53 Rev 4 </a:t>
            </a:r>
            <a:br>
              <a:rPr lang="en-US" dirty="0" smtClean="0">
                <a:latin typeface="FjallaOne"/>
                <a:cs typeface="FjallaOne"/>
              </a:rPr>
            </a:br>
            <a:r>
              <a:rPr lang="en-US" dirty="0" smtClean="0">
                <a:latin typeface="FjallaOne"/>
                <a:cs typeface="FjallaOne"/>
              </a:rPr>
              <a:t>Security Controls: 18 Families</a:t>
            </a:r>
            <a:endParaRPr lang="en-US" dirty="0">
              <a:latin typeface="FjallaOne"/>
              <a:cs typeface="FjallaOne"/>
            </a:endParaRPr>
          </a:p>
        </p:txBody>
      </p:sp>
      <p:sp>
        <p:nvSpPr>
          <p:cNvPr id="3" name="Content Placeholder 2"/>
          <p:cNvSpPr>
            <a:spLocks noGrp="1"/>
          </p:cNvSpPr>
          <p:nvPr>
            <p:ph idx="1"/>
          </p:nvPr>
        </p:nvSpPr>
        <p:spPr/>
        <p:txBody>
          <a:bodyPr>
            <a:normAutofit fontScale="92500" lnSpcReduction="20000"/>
          </a:bodyPr>
          <a:lstStyle/>
          <a:p>
            <a:r>
              <a:rPr lang="en-US" dirty="0" smtClean="0">
                <a:latin typeface="Cantarell Bold"/>
                <a:cs typeface="Cantarell Bold"/>
              </a:rPr>
              <a:t>Access Control</a:t>
            </a:r>
          </a:p>
          <a:p>
            <a:r>
              <a:rPr lang="en-US" dirty="0" smtClean="0">
                <a:latin typeface="Cantarell Bold"/>
                <a:cs typeface="Cantarell Bold"/>
              </a:rPr>
              <a:t>Awareness &amp; Training</a:t>
            </a:r>
          </a:p>
          <a:p>
            <a:r>
              <a:rPr lang="en-US" dirty="0" smtClean="0">
                <a:latin typeface="Cantarell Bold"/>
                <a:cs typeface="Cantarell Bold"/>
              </a:rPr>
              <a:t>Audit &amp; Accountability</a:t>
            </a:r>
          </a:p>
          <a:p>
            <a:r>
              <a:rPr lang="en-US" dirty="0" smtClean="0">
                <a:latin typeface="Cantarell Bold"/>
                <a:cs typeface="Cantarell Bold"/>
              </a:rPr>
              <a:t>Security Assessment &amp; Authorization</a:t>
            </a:r>
          </a:p>
          <a:p>
            <a:r>
              <a:rPr lang="en-US" dirty="0" smtClean="0">
                <a:latin typeface="Cantarell Bold"/>
                <a:cs typeface="Cantarell Bold"/>
              </a:rPr>
              <a:t>Configuration Management</a:t>
            </a:r>
          </a:p>
          <a:p>
            <a:r>
              <a:rPr lang="en-US" dirty="0" smtClean="0">
                <a:latin typeface="Cantarell Bold"/>
                <a:cs typeface="Cantarell Bold"/>
              </a:rPr>
              <a:t>Contingency Planning</a:t>
            </a:r>
          </a:p>
          <a:p>
            <a:r>
              <a:rPr lang="en-US" dirty="0" smtClean="0">
                <a:latin typeface="Cantarell Bold"/>
                <a:cs typeface="Cantarell Bold"/>
              </a:rPr>
              <a:t>Identification &amp; Authorization</a:t>
            </a:r>
          </a:p>
          <a:p>
            <a:r>
              <a:rPr lang="en-US" dirty="0" smtClean="0">
                <a:latin typeface="Cantarell Bold"/>
                <a:cs typeface="Cantarell Bold"/>
              </a:rPr>
              <a:t>Incident Response</a:t>
            </a:r>
          </a:p>
          <a:p>
            <a:r>
              <a:rPr lang="en-US" dirty="0" smtClean="0">
                <a:latin typeface="Cantarell Bold"/>
                <a:cs typeface="Cantarell Bold"/>
              </a:rPr>
              <a:t>Maintenance</a:t>
            </a:r>
            <a:endParaRPr lang="en-US" dirty="0">
              <a:latin typeface="Cantarell Bold"/>
              <a:cs typeface="Cantarell Bold"/>
            </a:endParaRPr>
          </a:p>
          <a:p>
            <a:endParaRPr lang="en-US" dirty="0" smtClean="0"/>
          </a:p>
          <a:p>
            <a:endParaRPr lang="en-US" dirty="0"/>
          </a:p>
        </p:txBody>
      </p:sp>
    </p:spTree>
    <p:extLst>
      <p:ext uri="{BB962C8B-B14F-4D97-AF65-F5344CB8AC3E}">
        <p14:creationId xmlns:p14="http://schemas.microsoft.com/office/powerpoint/2010/main" val="2504351379"/>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latin typeface="FjallaOne"/>
                <a:cs typeface="FjallaOne"/>
              </a:rPr>
              <a:t>John Willis: 3 Threads: Agile Infrastructure</a:t>
            </a:r>
            <a:endParaRPr lang="en-US" dirty="0">
              <a:latin typeface="FjallaOne"/>
              <a:cs typeface="FjallaOne"/>
            </a:endParaRPr>
          </a:p>
        </p:txBody>
      </p:sp>
      <p:sp>
        <p:nvSpPr>
          <p:cNvPr id="3" name="Content Placeholder 2"/>
          <p:cNvSpPr>
            <a:spLocks noGrp="1"/>
          </p:cNvSpPr>
          <p:nvPr>
            <p:ph idx="1"/>
          </p:nvPr>
        </p:nvSpPr>
        <p:spPr/>
        <p:txBody>
          <a:bodyPr>
            <a:normAutofit fontScale="92500" lnSpcReduction="20000"/>
          </a:bodyPr>
          <a:lstStyle/>
          <a:p>
            <a:endParaRPr lang="en-US" dirty="0"/>
          </a:p>
          <a:p>
            <a:r>
              <a:rPr lang="en-US" dirty="0" smtClean="0">
                <a:latin typeface="Cantarell Bold"/>
                <a:cs typeface="Cantarell Bold"/>
              </a:rPr>
              <a:t>Patrick </a:t>
            </a:r>
            <a:r>
              <a:rPr lang="en-US" dirty="0">
                <a:latin typeface="Cantarell Bold"/>
                <a:cs typeface="Cantarell Bold"/>
              </a:rPr>
              <a:t>Dubois and Andrew Schafer </a:t>
            </a:r>
            <a:r>
              <a:rPr lang="en-US" dirty="0" smtClean="0">
                <a:latin typeface="Cantarell Bold"/>
                <a:cs typeface="Cantarell Bold"/>
              </a:rPr>
              <a:t>2008 Agile </a:t>
            </a:r>
            <a:r>
              <a:rPr lang="en-US" dirty="0" err="1" smtClean="0">
                <a:latin typeface="Cantarell Bold"/>
                <a:cs typeface="Cantarell Bold"/>
              </a:rPr>
              <a:t>Infrastruture</a:t>
            </a:r>
            <a:r>
              <a:rPr lang="en-US" dirty="0" smtClean="0">
                <a:latin typeface="Cantarell Bold"/>
                <a:cs typeface="Cantarell Bold"/>
              </a:rPr>
              <a:t> </a:t>
            </a:r>
            <a:r>
              <a:rPr lang="en-US" dirty="0" err="1" smtClean="0">
                <a:latin typeface="Cantarell Bold"/>
                <a:cs typeface="Cantarell Bold"/>
              </a:rPr>
              <a:t>conferecne</a:t>
            </a:r>
            <a:r>
              <a:rPr lang="en-US" dirty="0" smtClean="0">
                <a:latin typeface="Cantarell Bold"/>
                <a:cs typeface="Cantarell Bold"/>
              </a:rPr>
              <a:t> BOF</a:t>
            </a:r>
            <a:r>
              <a:rPr lang="en-US" dirty="0" smtClean="0">
                <a:latin typeface="Cantarell Bold"/>
                <a:cs typeface="Cantarell Bold"/>
              </a:rPr>
              <a:t> </a:t>
            </a:r>
          </a:p>
          <a:p>
            <a:r>
              <a:rPr lang="en-US" dirty="0" smtClean="0">
                <a:latin typeface="Cantarell Bold"/>
                <a:cs typeface="Cantarell Bold"/>
              </a:rPr>
              <a:t>Marcel </a:t>
            </a:r>
            <a:r>
              <a:rPr lang="en-US" dirty="0" err="1">
                <a:latin typeface="Cantarell Bold"/>
                <a:cs typeface="Cantarell Bold"/>
              </a:rPr>
              <a:t>Wegerman</a:t>
            </a:r>
            <a:r>
              <a:rPr lang="en-US" dirty="0">
                <a:latin typeface="Cantarell Bold"/>
                <a:cs typeface="Cantarell Bold"/>
              </a:rPr>
              <a:t> had started an agile-</a:t>
            </a:r>
            <a:r>
              <a:rPr lang="en-US" dirty="0" err="1">
                <a:latin typeface="Cantarell Bold"/>
                <a:cs typeface="Cantarell Bold"/>
              </a:rPr>
              <a:t>sysadmin</a:t>
            </a:r>
            <a:r>
              <a:rPr lang="en-US" dirty="0">
                <a:latin typeface="Cantarell Bold"/>
                <a:cs typeface="Cantarell Bold"/>
              </a:rPr>
              <a:t> mailing </a:t>
            </a:r>
            <a:r>
              <a:rPr lang="en-US" dirty="0" smtClean="0">
                <a:latin typeface="Cantarell Bold"/>
                <a:cs typeface="Cantarell Bold"/>
              </a:rPr>
              <a:t>list: promoted bridge </a:t>
            </a:r>
            <a:r>
              <a:rPr lang="en-US" dirty="0">
                <a:latin typeface="Cantarell Bold"/>
                <a:cs typeface="Cantarell Bold"/>
              </a:rPr>
              <a:t>between development and systems administration.</a:t>
            </a:r>
            <a:endParaRPr lang="en-US" dirty="0">
              <a:latin typeface="Cantarell Bold"/>
              <a:cs typeface="Cantarell Bold"/>
            </a:endParaRPr>
          </a:p>
          <a:p>
            <a:r>
              <a:rPr lang="en-US" dirty="0" smtClean="0">
                <a:latin typeface="Cantarell Bold"/>
                <a:cs typeface="Cantarell Bold"/>
              </a:rPr>
              <a:t>D</a:t>
            </a:r>
            <a:r>
              <a:rPr lang="en-US" dirty="0" smtClean="0">
                <a:latin typeface="Cantarell Bold"/>
                <a:cs typeface="Cantarell Bold"/>
              </a:rPr>
              <a:t>evOps Days </a:t>
            </a:r>
            <a:r>
              <a:rPr lang="en-US" dirty="0">
                <a:latin typeface="Cantarell Bold"/>
                <a:cs typeface="Cantarell Bold"/>
              </a:rPr>
              <a:t>G</a:t>
            </a:r>
            <a:r>
              <a:rPr lang="en-US" dirty="0" smtClean="0">
                <a:latin typeface="Cantarell Bold"/>
                <a:cs typeface="Cantarell Bold"/>
              </a:rPr>
              <a:t>hent 2009 : (DevOps Manifesto lowering </a:t>
            </a:r>
            <a:r>
              <a:rPr lang="en-US" dirty="0">
                <a:latin typeface="Cantarell Bold"/>
                <a:cs typeface="Cantarell Bold"/>
              </a:rPr>
              <a:t>the risk of change through tools and </a:t>
            </a:r>
            <a:r>
              <a:rPr lang="en-US" dirty="0" smtClean="0">
                <a:latin typeface="Cantarell Bold"/>
                <a:cs typeface="Cantarell Bold"/>
              </a:rPr>
              <a:t>culture</a:t>
            </a:r>
          </a:p>
          <a:p>
            <a:r>
              <a:rPr lang="en-US" dirty="0" smtClean="0">
                <a:latin typeface="Cantarell Bold"/>
                <a:cs typeface="Cantarell Bold"/>
              </a:rPr>
              <a:t>DevOps </a:t>
            </a:r>
            <a:r>
              <a:rPr lang="en-US" dirty="0">
                <a:latin typeface="Cantarell Bold"/>
                <a:cs typeface="Cantarell Bold"/>
              </a:rPr>
              <a:t>Days in </a:t>
            </a:r>
            <a:r>
              <a:rPr lang="en-US" dirty="0" err="1">
                <a:latin typeface="Cantarell Bold"/>
                <a:cs typeface="Cantarell Bold"/>
              </a:rPr>
              <a:t>Moutainview</a:t>
            </a:r>
            <a:r>
              <a:rPr lang="en-US" dirty="0">
                <a:latin typeface="Cantarell Bold"/>
                <a:cs typeface="Cantarell Bold"/>
              </a:rPr>
              <a:t> in 2010</a:t>
            </a:r>
          </a:p>
          <a:p>
            <a:endParaRPr lang="en-US" dirty="0"/>
          </a:p>
          <a:p>
            <a:endParaRPr lang="en-US" dirty="0"/>
          </a:p>
          <a:p>
            <a:endParaRPr lang="en-US" dirty="0"/>
          </a:p>
        </p:txBody>
      </p:sp>
    </p:spTree>
    <p:extLst>
      <p:ext uri="{BB962C8B-B14F-4D97-AF65-F5344CB8AC3E}">
        <p14:creationId xmlns:p14="http://schemas.microsoft.com/office/powerpoint/2010/main" val="409935244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FjallaOne"/>
                <a:cs typeface="FjallaOne"/>
              </a:rPr>
              <a:t>John Willis: 3 Threads: Velocity</a:t>
            </a:r>
            <a:endParaRPr lang="en-US" dirty="0">
              <a:latin typeface="FjallaOne"/>
              <a:cs typeface="FjallaOne"/>
            </a:endParaRPr>
          </a:p>
        </p:txBody>
      </p:sp>
      <p:sp>
        <p:nvSpPr>
          <p:cNvPr id="3" name="Content Placeholder 2"/>
          <p:cNvSpPr>
            <a:spLocks noGrp="1"/>
          </p:cNvSpPr>
          <p:nvPr>
            <p:ph idx="1"/>
          </p:nvPr>
        </p:nvSpPr>
        <p:spPr/>
        <p:txBody>
          <a:bodyPr>
            <a:normAutofit/>
          </a:bodyPr>
          <a:lstStyle/>
          <a:p>
            <a:r>
              <a:rPr lang="en-US" dirty="0" smtClean="0">
                <a:latin typeface="Cantarell Bold"/>
                <a:cs typeface="Cantarell Bold"/>
              </a:rPr>
              <a:t>John </a:t>
            </a:r>
            <a:r>
              <a:rPr lang="en-US" dirty="0" err="1" smtClean="0">
                <a:latin typeface="Cantarell Bold"/>
                <a:cs typeface="Cantarell Bold"/>
              </a:rPr>
              <a:t>Aspaw</a:t>
            </a:r>
            <a:r>
              <a:rPr lang="en-US" dirty="0" smtClean="0">
                <a:latin typeface="Cantarell Bold"/>
                <a:cs typeface="Cantarell Bold"/>
              </a:rPr>
              <a:t> </a:t>
            </a:r>
            <a:r>
              <a:rPr lang="en-US" dirty="0">
                <a:latin typeface="Cantarell Bold"/>
                <a:cs typeface="Cantarell Bold"/>
              </a:rPr>
              <a:t>2009 Velocity presentation: </a:t>
            </a:r>
            <a:r>
              <a:rPr lang="en-US" dirty="0" smtClean="0">
                <a:latin typeface="Cantarell Bold"/>
                <a:cs typeface="Cantarell Bold"/>
              </a:rPr>
              <a:t>“10</a:t>
            </a:r>
            <a:r>
              <a:rPr lang="en-US" dirty="0">
                <a:latin typeface="Cantarell Bold"/>
                <a:cs typeface="Cantarell Bold"/>
              </a:rPr>
              <a:t>+ </a:t>
            </a:r>
            <a:r>
              <a:rPr lang="en-US" dirty="0" smtClean="0">
                <a:latin typeface="Cantarell Bold"/>
                <a:cs typeface="Cantarell Bold"/>
              </a:rPr>
              <a:t>Deploys Per Day,” </a:t>
            </a:r>
            <a:r>
              <a:rPr lang="en-US" dirty="0" smtClean="0">
                <a:latin typeface="Cantarell Bold"/>
                <a:cs typeface="Cantarell Bold"/>
              </a:rPr>
              <a:t>operations </a:t>
            </a:r>
            <a:r>
              <a:rPr lang="en-US" dirty="0">
                <a:latin typeface="Cantarell Bold"/>
                <a:cs typeface="Cantarell Bold"/>
              </a:rPr>
              <a:t>needed to </a:t>
            </a:r>
            <a:r>
              <a:rPr lang="en-US" dirty="0" smtClean="0">
                <a:latin typeface="Cantarell Bold"/>
                <a:cs typeface="Cantarell Bold"/>
              </a:rPr>
              <a:t>change</a:t>
            </a:r>
          </a:p>
          <a:p>
            <a:r>
              <a:rPr lang="en-US" dirty="0" smtClean="0">
                <a:latin typeface="Cantarell Bold"/>
                <a:cs typeface="Cantarell Bold"/>
              </a:rPr>
              <a:t>Jessie Robbins, 2007: “Operations </a:t>
            </a:r>
            <a:r>
              <a:rPr lang="en-US" dirty="0">
                <a:latin typeface="Cantarell Bold"/>
                <a:cs typeface="Cantarell Bold"/>
              </a:rPr>
              <a:t>is a competitive advantage… (Secret Sauce for Startups!</a:t>
            </a:r>
            <a:r>
              <a:rPr lang="en-US" dirty="0" smtClean="0">
                <a:latin typeface="Cantarell Bold"/>
                <a:cs typeface="Cantarell Bold"/>
              </a:rPr>
              <a:t>)”</a:t>
            </a:r>
            <a:endParaRPr lang="en-US" dirty="0">
              <a:latin typeface="Cantarell Bold"/>
              <a:cs typeface="Cantarell Bold"/>
            </a:endParaRPr>
          </a:p>
          <a:p>
            <a:r>
              <a:rPr lang="en-US" dirty="0" smtClean="0">
                <a:latin typeface="Cantarell Bold"/>
                <a:cs typeface="Cantarell Bold"/>
              </a:rPr>
              <a:t>Tim O’Reilly, 2006: “</a:t>
            </a:r>
            <a:r>
              <a:rPr lang="en-US" dirty="0">
                <a:latin typeface="Cantarell Bold"/>
                <a:cs typeface="Cantarell Bold"/>
              </a:rPr>
              <a:t>Operations: The New Secret Sauce.”  </a:t>
            </a:r>
          </a:p>
          <a:p>
            <a:endParaRPr lang="en-US" dirty="0"/>
          </a:p>
          <a:p>
            <a:endParaRPr lang="en-US" dirty="0"/>
          </a:p>
          <a:p>
            <a:endParaRPr lang="en-US" dirty="0"/>
          </a:p>
        </p:txBody>
      </p:sp>
    </p:spTree>
    <p:extLst>
      <p:ext uri="{BB962C8B-B14F-4D97-AF65-F5344CB8AC3E}">
        <p14:creationId xmlns:p14="http://schemas.microsoft.com/office/powerpoint/2010/main" val="93011998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latin typeface="FjallaOne"/>
                <a:cs typeface="FjallaOne"/>
              </a:rPr>
              <a:t>John Willis: 3 Threads: Lean Startup</a:t>
            </a:r>
            <a:endParaRPr lang="en-US" dirty="0">
              <a:latin typeface="FjallaOne"/>
              <a:cs typeface="FjallaOne"/>
            </a:endParaRPr>
          </a:p>
        </p:txBody>
      </p:sp>
      <p:sp>
        <p:nvSpPr>
          <p:cNvPr id="3" name="Content Placeholder 2"/>
          <p:cNvSpPr>
            <a:spLocks noGrp="1"/>
          </p:cNvSpPr>
          <p:nvPr>
            <p:ph idx="1"/>
          </p:nvPr>
        </p:nvSpPr>
        <p:spPr/>
        <p:txBody>
          <a:bodyPr>
            <a:normAutofit/>
          </a:bodyPr>
          <a:lstStyle/>
          <a:p>
            <a:endParaRPr lang="en-US" dirty="0"/>
          </a:p>
          <a:p>
            <a:endParaRPr lang="en-US" dirty="0"/>
          </a:p>
          <a:p>
            <a:r>
              <a:rPr lang="en-US" dirty="0" smtClean="0">
                <a:latin typeface="Cantarell Bold"/>
                <a:cs typeface="Cantarell Bold"/>
              </a:rPr>
              <a:t>Stephen Blank: Four Steps to Epiphany</a:t>
            </a:r>
            <a:br>
              <a:rPr lang="en-US" dirty="0" smtClean="0">
                <a:latin typeface="Cantarell Bold"/>
                <a:cs typeface="Cantarell Bold"/>
              </a:rPr>
            </a:br>
            <a:r>
              <a:rPr lang="en-US" dirty="0" smtClean="0">
                <a:latin typeface="Cantarell Bold"/>
                <a:cs typeface="Cantarell Bold"/>
              </a:rPr>
              <a:t>Eric Reis: Lessons Learned, </a:t>
            </a:r>
            <a:r>
              <a:rPr lang="en-US" dirty="0" err="1" smtClean="0">
                <a:latin typeface="Cantarell Bold"/>
                <a:cs typeface="Cantarell Bold"/>
              </a:rPr>
              <a:t>Wealthfront</a:t>
            </a:r>
            <a:r>
              <a:rPr lang="en-US" dirty="0" smtClean="0">
                <a:latin typeface="Cantarell Bold"/>
                <a:cs typeface="Cantarell Bold"/>
              </a:rPr>
              <a:t>, Lean Startup</a:t>
            </a:r>
          </a:p>
          <a:p>
            <a:r>
              <a:rPr lang="en-US" dirty="0" err="1" smtClean="0">
                <a:latin typeface="Cantarell Bold"/>
                <a:cs typeface="Cantarell Bold"/>
              </a:rPr>
              <a:t>Jes</a:t>
            </a:r>
            <a:r>
              <a:rPr lang="en-US" dirty="0" smtClean="0">
                <a:latin typeface="Cantarell Bold"/>
                <a:cs typeface="Cantarell Bold"/>
              </a:rPr>
              <a:t> Humble: Continuous Delivery, Lean Enterprise</a:t>
            </a:r>
            <a:endParaRPr lang="en-US" dirty="0">
              <a:latin typeface="Cantarell Bold"/>
              <a:cs typeface="Cantarell Bold"/>
            </a:endParaRPr>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372295929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FjallaOne"/>
                <a:cs typeface="FjallaOne"/>
              </a:rPr>
              <a:t>Gene Kim</a:t>
            </a:r>
            <a:endParaRPr lang="en-US" dirty="0">
              <a:latin typeface="FjallaOne"/>
              <a:cs typeface="FjallaOne"/>
            </a:endParaRPr>
          </a:p>
        </p:txBody>
      </p:sp>
      <p:sp>
        <p:nvSpPr>
          <p:cNvPr id="3" name="Content Placeholder 2"/>
          <p:cNvSpPr>
            <a:spLocks noGrp="1"/>
          </p:cNvSpPr>
          <p:nvPr>
            <p:ph idx="1"/>
          </p:nvPr>
        </p:nvSpPr>
        <p:spPr/>
        <p:txBody>
          <a:bodyPr>
            <a:normAutofit fontScale="92500" lnSpcReduction="20000"/>
          </a:bodyPr>
          <a:lstStyle/>
          <a:p>
            <a:endParaRPr lang="en-US" dirty="0"/>
          </a:p>
          <a:p>
            <a:r>
              <a:rPr lang="en-US" dirty="0" smtClean="0">
                <a:latin typeface="Cantarell Bold"/>
                <a:cs typeface="Cantarell Bold"/>
              </a:rPr>
              <a:t>Visible Ops: Agile </a:t>
            </a:r>
            <a:r>
              <a:rPr lang="en-US" dirty="0">
                <a:latin typeface="Cantarell Bold"/>
                <a:cs typeface="Cantarell Bold"/>
              </a:rPr>
              <a:t>ITIL</a:t>
            </a:r>
          </a:p>
          <a:p>
            <a:pPr lvl="1"/>
            <a:r>
              <a:rPr lang="en-US" dirty="0">
                <a:latin typeface="Cantarell Bold"/>
                <a:cs typeface="Cantarell Bold"/>
              </a:rPr>
              <a:t>Release </a:t>
            </a:r>
            <a:r>
              <a:rPr lang="en-US" dirty="0" smtClean="0">
                <a:latin typeface="Cantarell Bold"/>
                <a:cs typeface="Cantarell Bold"/>
              </a:rPr>
              <a:t>Management</a:t>
            </a:r>
            <a:endParaRPr lang="en-US" dirty="0">
              <a:latin typeface="Cantarell Bold"/>
              <a:cs typeface="Cantarell Bold"/>
            </a:endParaRPr>
          </a:p>
          <a:p>
            <a:pPr lvl="1"/>
            <a:r>
              <a:rPr lang="en-US" dirty="0" smtClean="0">
                <a:latin typeface="Cantarell Bold"/>
                <a:cs typeface="Cantarell Bold"/>
              </a:rPr>
              <a:t>Repeatable, automated </a:t>
            </a:r>
            <a:r>
              <a:rPr lang="en-US" dirty="0">
                <a:latin typeface="Cantarell Bold"/>
                <a:cs typeface="Cantarell Bold"/>
              </a:rPr>
              <a:t>build </a:t>
            </a:r>
            <a:r>
              <a:rPr lang="en-US" dirty="0" smtClean="0">
                <a:latin typeface="Cantarell Bold"/>
                <a:cs typeface="Cantarell Bold"/>
              </a:rPr>
              <a:t>process</a:t>
            </a:r>
            <a:endParaRPr lang="en-US" dirty="0">
              <a:latin typeface="Cantarell Bold"/>
              <a:cs typeface="Cantarell Bold"/>
            </a:endParaRPr>
          </a:p>
          <a:p>
            <a:pPr lvl="1"/>
            <a:r>
              <a:rPr lang="en-US" dirty="0" smtClean="0">
                <a:latin typeface="Cantarell Bold"/>
                <a:cs typeface="Cantarell Bold"/>
              </a:rPr>
              <a:t>Golden </a:t>
            </a:r>
            <a:r>
              <a:rPr lang="en-US" dirty="0">
                <a:latin typeface="Cantarell Bold"/>
                <a:cs typeface="Cantarell Bold"/>
              </a:rPr>
              <a:t>builds stored in DSL (definitive software </a:t>
            </a:r>
            <a:r>
              <a:rPr lang="en-US" dirty="0" smtClean="0">
                <a:latin typeface="Cantarell Bold"/>
                <a:cs typeface="Cantarell Bold"/>
              </a:rPr>
              <a:t>library)</a:t>
            </a:r>
          </a:p>
          <a:p>
            <a:pPr lvl="1"/>
            <a:r>
              <a:rPr lang="en-US" dirty="0" smtClean="0">
                <a:latin typeface="Cantarell Bold"/>
                <a:cs typeface="Cantarell Bold"/>
              </a:rPr>
              <a:t>Rebuild </a:t>
            </a:r>
            <a:r>
              <a:rPr lang="en-US" dirty="0">
                <a:latin typeface="Cantarell Bold"/>
                <a:cs typeface="Cantarell Bold"/>
              </a:rPr>
              <a:t>instead of Repair:</a:t>
            </a:r>
          </a:p>
          <a:p>
            <a:pPr lvl="2"/>
            <a:r>
              <a:rPr lang="en-US" dirty="0">
                <a:latin typeface="Cantarell Bold"/>
                <a:cs typeface="Cantarell Bold"/>
              </a:rPr>
              <a:t>K</a:t>
            </a:r>
            <a:r>
              <a:rPr lang="en-US" dirty="0" smtClean="0">
                <a:latin typeface="Cantarell Bold"/>
                <a:cs typeface="Cantarell Bold"/>
              </a:rPr>
              <a:t>nown </a:t>
            </a:r>
            <a:r>
              <a:rPr lang="en-US" dirty="0">
                <a:latin typeface="Cantarell Bold"/>
                <a:cs typeface="Cantarell Bold"/>
              </a:rPr>
              <a:t>amount of time</a:t>
            </a:r>
          </a:p>
          <a:p>
            <a:pPr lvl="2"/>
            <a:r>
              <a:rPr lang="en-US" dirty="0">
                <a:latin typeface="Cantarell Bold"/>
                <a:cs typeface="Cantarell Bold"/>
              </a:rPr>
              <a:t>L</a:t>
            </a:r>
            <a:r>
              <a:rPr lang="en-US" dirty="0" smtClean="0">
                <a:latin typeface="Cantarell Bold"/>
                <a:cs typeface="Cantarell Bold"/>
              </a:rPr>
              <a:t>ess </a:t>
            </a:r>
            <a:r>
              <a:rPr lang="en-US" dirty="0" err="1">
                <a:latin typeface="Cantarell Bold"/>
                <a:cs typeface="Cantarell Bold"/>
              </a:rPr>
              <a:t>config</a:t>
            </a:r>
            <a:r>
              <a:rPr lang="en-US" dirty="0">
                <a:latin typeface="Cantarell Bold"/>
                <a:cs typeface="Cantarell Bold"/>
              </a:rPr>
              <a:t> variance</a:t>
            </a:r>
          </a:p>
          <a:p>
            <a:pPr lvl="2"/>
            <a:r>
              <a:rPr lang="en-US" dirty="0">
                <a:latin typeface="Cantarell Bold"/>
                <a:cs typeface="Cantarell Bold"/>
              </a:rPr>
              <a:t>L</a:t>
            </a:r>
            <a:r>
              <a:rPr lang="en-US" dirty="0" smtClean="0">
                <a:latin typeface="Cantarell Bold"/>
                <a:cs typeface="Cantarell Bold"/>
              </a:rPr>
              <a:t>ess </a:t>
            </a:r>
            <a:r>
              <a:rPr lang="en-US" dirty="0">
                <a:latin typeface="Cantarell Bold"/>
                <a:cs typeface="Cantarell Bold"/>
              </a:rPr>
              <a:t>complicated, </a:t>
            </a:r>
            <a:r>
              <a:rPr lang="en-US" dirty="0" smtClean="0">
                <a:latin typeface="Cantarell Bold"/>
                <a:cs typeface="Cantarell Bold"/>
              </a:rPr>
              <a:t> </a:t>
            </a:r>
            <a:r>
              <a:rPr lang="en-US" dirty="0">
                <a:latin typeface="Cantarell Bold"/>
                <a:cs typeface="Cantarell Bold"/>
              </a:rPr>
              <a:t>junior staff</a:t>
            </a:r>
          </a:p>
          <a:p>
            <a:pPr lvl="2"/>
            <a:r>
              <a:rPr lang="en-US" dirty="0">
                <a:latin typeface="Cantarell Bold"/>
                <a:cs typeface="Cantarell Bold"/>
              </a:rPr>
              <a:t>S</a:t>
            </a:r>
            <a:r>
              <a:rPr lang="en-US" dirty="0" smtClean="0">
                <a:latin typeface="Cantarell Bold"/>
                <a:cs typeface="Cantarell Bold"/>
              </a:rPr>
              <a:t>enior </a:t>
            </a:r>
            <a:r>
              <a:rPr lang="en-US" dirty="0">
                <a:latin typeface="Cantarell Bold"/>
                <a:cs typeface="Cantarell Bold"/>
              </a:rPr>
              <a:t>staff work on systemic issues</a:t>
            </a:r>
          </a:p>
          <a:p>
            <a:pPr lvl="2"/>
            <a:r>
              <a:rPr lang="en-US" dirty="0">
                <a:latin typeface="Cantarell Bold"/>
                <a:cs typeface="Cantarell Bold"/>
              </a:rPr>
              <a:t>E</a:t>
            </a:r>
            <a:r>
              <a:rPr lang="en-US" dirty="0" smtClean="0">
                <a:latin typeface="Cantarell Bold"/>
                <a:cs typeface="Cantarell Bold"/>
              </a:rPr>
              <a:t>liminate </a:t>
            </a:r>
            <a:r>
              <a:rPr lang="en-US" dirty="0">
                <a:latin typeface="Cantarell Bold"/>
                <a:cs typeface="Cantarell Bold"/>
              </a:rPr>
              <a:t>unplanned work</a:t>
            </a:r>
          </a:p>
          <a:p>
            <a:endParaRPr lang="en-US" dirty="0"/>
          </a:p>
          <a:p>
            <a:endParaRPr lang="en-US" dirty="0"/>
          </a:p>
        </p:txBody>
      </p:sp>
    </p:spTree>
    <p:extLst>
      <p:ext uri="{BB962C8B-B14F-4D97-AF65-F5344CB8AC3E}">
        <p14:creationId xmlns:p14="http://schemas.microsoft.com/office/powerpoint/2010/main" val="3191914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FjallaOne"/>
                <a:cs typeface="FjallaOne"/>
              </a:rPr>
              <a:t>Gene Kim</a:t>
            </a:r>
            <a:endParaRPr lang="en-US" dirty="0">
              <a:latin typeface="FjallaOne"/>
              <a:cs typeface="FjallaOne"/>
            </a:endParaRPr>
          </a:p>
        </p:txBody>
      </p:sp>
      <p:sp>
        <p:nvSpPr>
          <p:cNvPr id="3" name="Content Placeholder 2"/>
          <p:cNvSpPr>
            <a:spLocks noGrp="1"/>
          </p:cNvSpPr>
          <p:nvPr>
            <p:ph idx="1"/>
          </p:nvPr>
        </p:nvSpPr>
        <p:spPr/>
        <p:txBody>
          <a:bodyPr>
            <a:normAutofit fontScale="62500" lnSpcReduction="20000"/>
          </a:bodyPr>
          <a:lstStyle/>
          <a:p>
            <a:endParaRPr lang="en-US" dirty="0"/>
          </a:p>
          <a:p>
            <a:r>
              <a:rPr lang="en-US" dirty="0" smtClean="0">
                <a:latin typeface="Cantarell Bold"/>
                <a:cs typeface="Cantarell Bold"/>
              </a:rPr>
              <a:t>Visible Ops: Agile </a:t>
            </a:r>
            <a:r>
              <a:rPr lang="en-US" dirty="0">
                <a:latin typeface="Cantarell Bold"/>
                <a:cs typeface="Cantarell Bold"/>
              </a:rPr>
              <a:t>ITIL</a:t>
            </a:r>
          </a:p>
          <a:p>
            <a:r>
              <a:rPr lang="en-US" dirty="0" smtClean="0">
                <a:latin typeface="Cantarell Bold"/>
                <a:cs typeface="Cantarell Bold"/>
              </a:rPr>
              <a:t>DSL</a:t>
            </a:r>
            <a:r>
              <a:rPr lang="en-US" dirty="0">
                <a:latin typeface="Cantarell Bold"/>
                <a:cs typeface="Cantarell Bold"/>
              </a:rPr>
              <a:t>-</a:t>
            </a:r>
            <a:r>
              <a:rPr lang="en-US" dirty="0" smtClean="0">
                <a:latin typeface="Cantarell Bold"/>
                <a:cs typeface="Cantarell Bold"/>
              </a:rPr>
              <a:t>CMDB (configuration management database)</a:t>
            </a:r>
            <a:endParaRPr lang="en-US" dirty="0">
              <a:latin typeface="Cantarell Bold"/>
              <a:cs typeface="Cantarell Bold"/>
            </a:endParaRPr>
          </a:p>
          <a:p>
            <a:r>
              <a:rPr lang="en-US" dirty="0">
                <a:latin typeface="Cantarell Bold"/>
                <a:cs typeface="Cantarell Bold"/>
              </a:rPr>
              <a:t>C</a:t>
            </a:r>
            <a:r>
              <a:rPr lang="en-US" dirty="0" smtClean="0">
                <a:latin typeface="Cantarell Bold"/>
                <a:cs typeface="Cantarell Bold"/>
              </a:rPr>
              <a:t>reate </a:t>
            </a:r>
            <a:r>
              <a:rPr lang="en-US" dirty="0">
                <a:latin typeface="Cantarell Bold"/>
                <a:cs typeface="Cantarell Bold"/>
              </a:rPr>
              <a:t>list of supported components :</a:t>
            </a:r>
          </a:p>
          <a:p>
            <a:pPr lvl="1"/>
            <a:r>
              <a:rPr lang="en-US" dirty="0">
                <a:latin typeface="Cantarell Bold"/>
                <a:cs typeface="Cantarell Bold"/>
              </a:rPr>
              <a:t>a. infrastructure and operating systems</a:t>
            </a:r>
          </a:p>
          <a:p>
            <a:pPr lvl="1"/>
            <a:r>
              <a:rPr lang="en-US" dirty="0">
                <a:latin typeface="Cantarell Bold"/>
                <a:cs typeface="Cantarell Bold"/>
              </a:rPr>
              <a:t>b. applications</a:t>
            </a:r>
          </a:p>
          <a:p>
            <a:pPr lvl="1"/>
            <a:r>
              <a:rPr lang="en-US" dirty="0">
                <a:latin typeface="Cantarell Bold"/>
                <a:cs typeface="Cantarell Bold"/>
              </a:rPr>
              <a:t>c. </a:t>
            </a:r>
            <a:r>
              <a:rPr lang="en-US" dirty="0" smtClean="0">
                <a:latin typeface="Cantarell Bold"/>
                <a:cs typeface="Cantarell Bold"/>
              </a:rPr>
              <a:t>business </a:t>
            </a:r>
            <a:r>
              <a:rPr lang="en-US" dirty="0">
                <a:latin typeface="Cantarell Bold"/>
                <a:cs typeface="Cantarell Bold"/>
              </a:rPr>
              <a:t>rules</a:t>
            </a:r>
          </a:p>
          <a:p>
            <a:pPr lvl="1"/>
            <a:r>
              <a:rPr lang="en-US" dirty="0">
                <a:latin typeface="Cantarell Bold"/>
                <a:cs typeface="Cantarell Bold"/>
              </a:rPr>
              <a:t>d. data</a:t>
            </a:r>
          </a:p>
          <a:p>
            <a:endParaRPr lang="en-US" dirty="0">
              <a:latin typeface="Cantarell Bold"/>
              <a:cs typeface="Cantarell Bold"/>
            </a:endParaRPr>
          </a:p>
          <a:p>
            <a:r>
              <a:rPr lang="en-US" dirty="0">
                <a:latin typeface="Cantarell Bold"/>
                <a:cs typeface="Cantarell Bold"/>
              </a:rPr>
              <a:t>N</a:t>
            </a:r>
            <a:r>
              <a:rPr lang="en-US" dirty="0" smtClean="0">
                <a:latin typeface="Cantarell Bold"/>
                <a:cs typeface="Cantarell Bold"/>
              </a:rPr>
              <a:t>o </a:t>
            </a:r>
            <a:r>
              <a:rPr lang="en-US" dirty="0">
                <a:latin typeface="Cantarell Bold"/>
                <a:cs typeface="Cantarell Bold"/>
              </a:rPr>
              <a:t>developers should be part of the build process both for security </a:t>
            </a:r>
            <a:r>
              <a:rPr lang="en-US" dirty="0" smtClean="0">
                <a:latin typeface="Cantarell Bold"/>
                <a:cs typeface="Cantarell Bold"/>
              </a:rPr>
              <a:t>(segregation of duties) and </a:t>
            </a:r>
            <a:r>
              <a:rPr lang="en-US" dirty="0">
                <a:latin typeface="Cantarell Bold"/>
                <a:cs typeface="Cantarell Bold"/>
              </a:rPr>
              <a:t>to advance the operations staff's ability to provision and maintain infrastructure unaided </a:t>
            </a:r>
          </a:p>
          <a:p>
            <a:pPr marL="400050" lvl="1" indent="0">
              <a:buNone/>
            </a:pPr>
            <a:r>
              <a:rPr lang="en-US" dirty="0" smtClean="0">
                <a:latin typeface="Cantarell Bold"/>
                <a:cs typeface="Cantarell Bold"/>
              </a:rPr>
              <a:t>No </a:t>
            </a:r>
            <a:r>
              <a:rPr lang="en-US" dirty="0" smtClean="0">
                <a:latin typeface="Cantarell Bold"/>
                <a:cs typeface="Cantarell Bold"/>
              </a:rPr>
              <a:t>more </a:t>
            </a:r>
            <a:r>
              <a:rPr lang="en-US" dirty="0" smtClean="0">
                <a:latin typeface="Cantarell Bold"/>
                <a:cs typeface="Cantarell Bold"/>
              </a:rPr>
              <a:t>“patch </a:t>
            </a:r>
            <a:r>
              <a:rPr lang="en-US" dirty="0">
                <a:latin typeface="Cantarell Bold"/>
                <a:cs typeface="Cantarell Bold"/>
              </a:rPr>
              <a:t>and pray</a:t>
            </a:r>
            <a:r>
              <a:rPr lang="en-US" dirty="0" smtClean="0">
                <a:latin typeface="Cantarell Bold"/>
                <a:cs typeface="Cantarell Bold"/>
              </a:rPr>
              <a:t>,” </a:t>
            </a:r>
            <a:r>
              <a:rPr lang="en-US" dirty="0">
                <a:latin typeface="Cantarell Bold"/>
                <a:cs typeface="Cantarell Bold"/>
              </a:rPr>
              <a:t>test patches on pre-production systems </a:t>
            </a:r>
          </a:p>
          <a:p>
            <a:pPr lvl="1"/>
            <a:r>
              <a:rPr lang="en-US" dirty="0" smtClean="0">
                <a:latin typeface="Cantarell Bold"/>
                <a:cs typeface="Cantarell Bold"/>
              </a:rPr>
              <a:t>patching </a:t>
            </a:r>
            <a:r>
              <a:rPr lang="en-US" dirty="0">
                <a:latin typeface="Cantarell Bold"/>
                <a:cs typeface="Cantarell Bold"/>
              </a:rPr>
              <a:t>in production can easily create errors, accumulate latent errors </a:t>
            </a:r>
          </a:p>
          <a:p>
            <a:pPr lvl="1"/>
            <a:r>
              <a:rPr lang="en-US" dirty="0" smtClean="0">
                <a:latin typeface="Cantarell Bold"/>
                <a:cs typeface="Cantarell Bold"/>
              </a:rPr>
              <a:t>automated </a:t>
            </a:r>
            <a:r>
              <a:rPr lang="en-US" dirty="0">
                <a:latin typeface="Cantarell Bold"/>
                <a:cs typeface="Cantarell Bold"/>
              </a:rPr>
              <a:t>detection of </a:t>
            </a:r>
            <a:r>
              <a:rPr lang="en-US" dirty="0" smtClean="0">
                <a:latin typeface="Cantarell Bold"/>
                <a:cs typeface="Cantarell Bold"/>
              </a:rPr>
              <a:t>changes</a:t>
            </a:r>
          </a:p>
          <a:p>
            <a:endParaRPr lang="en-US" dirty="0"/>
          </a:p>
        </p:txBody>
      </p:sp>
    </p:spTree>
    <p:extLst>
      <p:ext uri="{BB962C8B-B14F-4D97-AF65-F5344CB8AC3E}">
        <p14:creationId xmlns:p14="http://schemas.microsoft.com/office/powerpoint/2010/main" val="207223454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FjallaOne"/>
                <a:cs typeface="FjallaOne"/>
              </a:rPr>
              <a:t>Gene Kim</a:t>
            </a:r>
            <a:endParaRPr lang="en-US" dirty="0">
              <a:latin typeface="FjallaOne"/>
              <a:cs typeface="FjallaOne"/>
            </a:endParaRPr>
          </a:p>
        </p:txBody>
      </p:sp>
      <p:sp>
        <p:nvSpPr>
          <p:cNvPr id="3" name="Content Placeholder 2"/>
          <p:cNvSpPr>
            <a:spLocks noGrp="1"/>
          </p:cNvSpPr>
          <p:nvPr>
            <p:ph idx="1"/>
          </p:nvPr>
        </p:nvSpPr>
        <p:spPr/>
        <p:txBody>
          <a:bodyPr>
            <a:normAutofit/>
          </a:bodyPr>
          <a:lstStyle/>
          <a:p>
            <a:endParaRPr lang="en-US" dirty="0"/>
          </a:p>
          <a:p>
            <a:r>
              <a:rPr lang="en-US" dirty="0" smtClean="0">
                <a:latin typeface="Cantarell Bold"/>
                <a:cs typeface="Cantarell Bold"/>
              </a:rPr>
              <a:t>Visible OPS Security:</a:t>
            </a:r>
          </a:p>
          <a:p>
            <a:pPr lvl="1"/>
            <a:r>
              <a:rPr lang="en-US" dirty="0" smtClean="0">
                <a:latin typeface="Cantarell Bold"/>
                <a:cs typeface="Cantarell Bold"/>
              </a:rPr>
              <a:t>Create situational awareness</a:t>
            </a:r>
          </a:p>
          <a:p>
            <a:pPr lvl="1"/>
            <a:r>
              <a:rPr lang="en-US" dirty="0" smtClean="0">
                <a:latin typeface="Cantarell Bold"/>
                <a:cs typeface="Cantarell Bold"/>
              </a:rPr>
              <a:t>Embed security controls in operations</a:t>
            </a:r>
          </a:p>
          <a:p>
            <a:pPr lvl="1"/>
            <a:r>
              <a:rPr lang="en-US" dirty="0" smtClean="0">
                <a:latin typeface="Cantarell Bold"/>
                <a:cs typeface="Cantarell Bold"/>
              </a:rPr>
              <a:t>Risk-based approach, most valuable assets</a:t>
            </a:r>
          </a:p>
          <a:p>
            <a:r>
              <a:rPr lang="en-US" dirty="0" smtClean="0">
                <a:latin typeface="Cantarell Bold"/>
                <a:cs typeface="Cantarell Bold"/>
              </a:rPr>
              <a:t>Phoenix Project</a:t>
            </a:r>
          </a:p>
          <a:p>
            <a:endParaRPr lang="en-US" dirty="0"/>
          </a:p>
        </p:txBody>
      </p:sp>
    </p:spTree>
    <p:extLst>
      <p:ext uri="{BB962C8B-B14F-4D97-AF65-F5344CB8AC3E}">
        <p14:creationId xmlns:p14="http://schemas.microsoft.com/office/powerpoint/2010/main" val="130780663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latin typeface="FjallaOne"/>
                <a:cs typeface="FjallaOne"/>
              </a:rPr>
              <a:t>Continuous Improvement</a:t>
            </a:r>
            <a:endParaRPr lang="en-US" dirty="0">
              <a:latin typeface="FjallaOne"/>
              <a:cs typeface="FjallaOne"/>
            </a:endParaRPr>
          </a:p>
        </p:txBody>
      </p:sp>
      <p:sp>
        <p:nvSpPr>
          <p:cNvPr id="3" name="Content Placeholder 2"/>
          <p:cNvSpPr>
            <a:spLocks noGrp="1"/>
          </p:cNvSpPr>
          <p:nvPr>
            <p:ph idx="1"/>
          </p:nvPr>
        </p:nvSpPr>
        <p:spPr/>
        <p:txBody>
          <a:bodyPr>
            <a:normAutofit/>
          </a:bodyPr>
          <a:lstStyle/>
          <a:p>
            <a:endParaRPr lang="en-US" dirty="0"/>
          </a:p>
          <a:p>
            <a:r>
              <a:rPr lang="en-US" dirty="0">
                <a:latin typeface="Cantarell Bold"/>
                <a:cs typeface="Cantarell Bold"/>
              </a:rPr>
              <a:t>Continuous </a:t>
            </a:r>
            <a:r>
              <a:rPr lang="en-US" dirty="0" smtClean="0">
                <a:latin typeface="Cantarell Bold"/>
                <a:cs typeface="Cantarell Bold"/>
              </a:rPr>
              <a:t>quality improvement (</a:t>
            </a:r>
            <a:r>
              <a:rPr lang="en-US" dirty="0" smtClean="0">
                <a:latin typeface="Cantarell Bold"/>
                <a:cs typeface="Cantarell Bold"/>
              </a:rPr>
              <a:t>CQI)</a:t>
            </a:r>
          </a:p>
          <a:p>
            <a:r>
              <a:rPr lang="en-US" dirty="0" smtClean="0">
                <a:latin typeface="Cantarell Bold"/>
                <a:cs typeface="Cantarell Bold"/>
              </a:rPr>
              <a:t>Total quality management (TQM</a:t>
            </a:r>
            <a:endParaRPr lang="en-US" dirty="0">
              <a:latin typeface="Cantarell Bold"/>
              <a:cs typeface="Cantarell Bold"/>
            </a:endParaRPr>
          </a:p>
          <a:p>
            <a:r>
              <a:rPr lang="en-US" dirty="0" smtClean="0">
                <a:latin typeface="Cantarell Bold"/>
                <a:cs typeface="Cantarell Bold"/>
              </a:rPr>
              <a:t>Deming, Toyota</a:t>
            </a:r>
          </a:p>
          <a:p>
            <a:r>
              <a:rPr lang="en-US" dirty="0" smtClean="0">
                <a:latin typeface="Cantarell Bold"/>
                <a:cs typeface="Cantarell Bold"/>
              </a:rPr>
              <a:t>Team accountability and contribution</a:t>
            </a:r>
            <a:endParaRPr lang="en-US" dirty="0">
              <a:latin typeface="Cantarell Bold"/>
              <a:cs typeface="Cantarell Bold"/>
            </a:endParaRPr>
          </a:p>
          <a:p>
            <a:endParaRPr lang="en-US" dirty="0">
              <a:latin typeface="Cantarell Bold"/>
              <a:cs typeface="Cantarell Bold"/>
            </a:endParaRPr>
          </a:p>
          <a:p>
            <a:endParaRPr lang="en-US" dirty="0"/>
          </a:p>
          <a:p>
            <a:endParaRPr lang="en-US" dirty="0"/>
          </a:p>
        </p:txBody>
      </p:sp>
    </p:spTree>
    <p:extLst>
      <p:ext uri="{BB962C8B-B14F-4D97-AF65-F5344CB8AC3E}">
        <p14:creationId xmlns:p14="http://schemas.microsoft.com/office/powerpoint/2010/main" val="372295929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FjallaOne"/>
                <a:cs typeface="FjallaOne"/>
              </a:rPr>
              <a:t>Continuous Delivery</a:t>
            </a:r>
            <a:endParaRPr lang="en-US" dirty="0">
              <a:latin typeface="FjallaOne"/>
              <a:cs typeface="FjallaOne"/>
            </a:endParaRPr>
          </a:p>
        </p:txBody>
      </p:sp>
      <p:sp>
        <p:nvSpPr>
          <p:cNvPr id="3" name="Content Placeholder 2"/>
          <p:cNvSpPr>
            <a:spLocks noGrp="1"/>
          </p:cNvSpPr>
          <p:nvPr>
            <p:ph idx="1"/>
          </p:nvPr>
        </p:nvSpPr>
        <p:spPr/>
        <p:txBody>
          <a:bodyPr/>
          <a:lstStyle/>
          <a:p>
            <a:r>
              <a:rPr lang="en-US" dirty="0" smtClean="0">
                <a:latin typeface="Cantarell Bold"/>
                <a:cs typeface="Cantarell Bold"/>
              </a:rPr>
              <a:t>Netflix: 100’s of deployments per day</a:t>
            </a:r>
          </a:p>
          <a:p>
            <a:r>
              <a:rPr lang="en-US" dirty="0" smtClean="0">
                <a:latin typeface="Cantarell Bold"/>
                <a:cs typeface="Cantarell Bold"/>
              </a:rPr>
              <a:t>Amazon: Changes to </a:t>
            </a:r>
            <a:r>
              <a:rPr lang="en-US" dirty="0">
                <a:latin typeface="Cantarell Bold"/>
                <a:cs typeface="Cantarell Bold"/>
              </a:rPr>
              <a:t>production every 11.6 seconds on average in May of </a:t>
            </a:r>
            <a:r>
              <a:rPr lang="en-US" dirty="0" smtClean="0">
                <a:latin typeface="Cantarell Bold"/>
                <a:cs typeface="Cantarell Bold"/>
              </a:rPr>
              <a:t>2011 </a:t>
            </a:r>
          </a:p>
          <a:p>
            <a:r>
              <a:rPr lang="en-US" dirty="0" smtClean="0">
                <a:latin typeface="Cantarell Bold"/>
                <a:cs typeface="Cantarell Bold"/>
              </a:rPr>
              <a:t>Facebook:  Releases </a:t>
            </a:r>
            <a:r>
              <a:rPr lang="en-US" dirty="0">
                <a:latin typeface="Cantarell Bold"/>
                <a:cs typeface="Cantarell Bold"/>
              </a:rPr>
              <a:t>to production </a:t>
            </a:r>
            <a:r>
              <a:rPr lang="en-US" dirty="0" smtClean="0">
                <a:latin typeface="Cantarell Bold"/>
                <a:cs typeface="Cantarell Bold"/>
              </a:rPr>
              <a:t>twice</a:t>
            </a:r>
          </a:p>
          <a:p>
            <a:r>
              <a:rPr lang="en-US" dirty="0" smtClean="0">
                <a:latin typeface="Cantarell Bold"/>
                <a:cs typeface="Cantarell Bold"/>
              </a:rPr>
              <a:t>Google: Developed </a:t>
            </a:r>
            <a:r>
              <a:rPr lang="en-US" dirty="0">
                <a:latin typeface="Cantarell Bold"/>
                <a:cs typeface="Cantarell Bold"/>
              </a:rPr>
              <a:t>on </a:t>
            </a:r>
            <a:r>
              <a:rPr lang="en-US" dirty="0" smtClean="0">
                <a:latin typeface="Cantarell Bold"/>
                <a:cs typeface="Cantarell Bold"/>
              </a:rPr>
              <a:t>mainline</a:t>
            </a:r>
            <a:endParaRPr lang="en-US" dirty="0">
              <a:latin typeface="Cantarell Bold"/>
              <a:cs typeface="Cantarell Bold"/>
            </a:endParaRPr>
          </a:p>
        </p:txBody>
      </p:sp>
    </p:spTree>
    <p:extLst>
      <p:ext uri="{BB962C8B-B14F-4D97-AF65-F5344CB8AC3E}">
        <p14:creationId xmlns:p14="http://schemas.microsoft.com/office/powerpoint/2010/main" val="320225636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TextShape 1"/>
          <p:cNvSpPr txBox="1"/>
          <p:nvPr/>
        </p:nvSpPr>
        <p:spPr>
          <a:xfrm>
            <a:off x="138600" y="127080"/>
            <a:ext cx="8663400" cy="2389680"/>
          </a:xfrm>
          <a:prstGeom prst="rect">
            <a:avLst/>
          </a:prstGeom>
          <a:noFill/>
          <a:ln>
            <a:noFill/>
          </a:ln>
        </p:spPr>
        <p:txBody>
          <a:bodyPr anchor="ctr"/>
          <a:lstStyle/>
          <a:p>
            <a:pPr algn="ctr">
              <a:lnSpc>
                <a:spcPct val="100000"/>
              </a:lnSpc>
            </a:pPr>
            <a:r>
              <a:rPr lang="en-US" sz="4000" strike="noStrike" dirty="0">
                <a:solidFill>
                  <a:srgbClr val="000000"/>
                </a:solidFill>
                <a:latin typeface="FjallaOne"/>
                <a:cs typeface="FjallaOne"/>
              </a:rPr>
              <a:t>DevOps Security and Continuous Failure: 
</a:t>
            </a:r>
            <a:r>
              <a:rPr lang="en-US" sz="4000" dirty="0" smtClean="0">
                <a:solidFill>
                  <a:srgbClr val="000000"/>
                </a:solidFill>
                <a:latin typeface="FjallaOne"/>
                <a:cs typeface="FjallaOne"/>
              </a:rPr>
              <a:t>Lessons</a:t>
            </a:r>
            <a:r>
              <a:rPr lang="en-US" sz="4000" strike="noStrike" dirty="0" smtClean="0">
                <a:solidFill>
                  <a:srgbClr val="000000"/>
                </a:solidFill>
                <a:latin typeface="FjallaOne"/>
                <a:cs typeface="FjallaOne"/>
              </a:rPr>
              <a:t> </a:t>
            </a:r>
            <a:r>
              <a:rPr lang="en-US" sz="4000" strike="noStrike" dirty="0">
                <a:solidFill>
                  <a:srgbClr val="000000"/>
                </a:solidFill>
                <a:latin typeface="FjallaOne"/>
                <a:cs typeface="FjallaOne"/>
              </a:rPr>
              <a:t>From </a:t>
            </a:r>
            <a:r>
              <a:rPr lang="en-US" sz="4000" strike="noStrike" dirty="0" err="1" smtClean="0">
                <a:solidFill>
                  <a:srgbClr val="000000"/>
                </a:solidFill>
                <a:latin typeface="FjallaOne"/>
                <a:cs typeface="FjallaOne"/>
              </a:rPr>
              <a:t>Heartbleed</a:t>
            </a:r>
            <a:r>
              <a:rPr lang="en-US" sz="4000" strike="noStrike" dirty="0" smtClean="0">
                <a:solidFill>
                  <a:srgbClr val="000000"/>
                </a:solidFill>
                <a:latin typeface="FjallaOne"/>
                <a:cs typeface="FjallaOne"/>
              </a:rPr>
              <a:t>, Shellshock, </a:t>
            </a:r>
            <a:r>
              <a:rPr lang="en-US" sz="4000" strike="noStrike" dirty="0">
                <a:solidFill>
                  <a:srgbClr val="000000"/>
                </a:solidFill>
                <a:latin typeface="FjallaOne"/>
                <a:cs typeface="FjallaOne"/>
              </a:rPr>
              <a:t>and </a:t>
            </a:r>
            <a:r>
              <a:rPr lang="en-US" sz="4000" strike="noStrike" dirty="0" smtClean="0">
                <a:solidFill>
                  <a:srgbClr val="000000"/>
                </a:solidFill>
                <a:latin typeface="FjallaOne"/>
                <a:cs typeface="FjallaOne"/>
              </a:rPr>
              <a:t>Countless Other Security Flaws</a:t>
            </a:r>
            <a:endParaRPr sz="4000" dirty="0">
              <a:latin typeface="FjallaOne"/>
              <a:cs typeface="FjallaOne"/>
            </a:endParaRPr>
          </a:p>
        </p:txBody>
      </p:sp>
      <p:pic>
        <p:nvPicPr>
          <p:cNvPr id="2" name="Picture 1"/>
          <p:cNvPicPr>
            <a:picLocks noChangeAspect="1"/>
          </p:cNvPicPr>
          <p:nvPr/>
        </p:nvPicPr>
        <p:blipFill>
          <a:blip r:embed="rId3"/>
          <a:stretch>
            <a:fillRect/>
          </a:stretch>
        </p:blipFill>
        <p:spPr>
          <a:xfrm>
            <a:off x="1206500" y="2743200"/>
            <a:ext cx="5575300" cy="4013201"/>
          </a:xfrm>
          <a:prstGeom prst="rect">
            <a:avLst/>
          </a:prstGeom>
        </p:spPr>
      </p:pic>
    </p:spTree>
    <p:extLst>
      <p:ext uri="{BB962C8B-B14F-4D97-AF65-F5344CB8AC3E}">
        <p14:creationId xmlns:p14="http://schemas.microsoft.com/office/powerpoint/2010/main" val="3958528704"/>
      </p:ext>
    </p:extLst>
  </p:cSld>
  <p:clrMapOvr>
    <a:masterClrMapping/>
  </p:clrMapOvr>
  <mc:AlternateContent xmlns:mc="http://schemas.openxmlformats.org/markup-compatibility/2006" xmlns:p14="http://schemas.microsoft.com/office/powerpoint/2010/main">
    <mc:Choice Requires="p14">
      <p:transition spd="slow" p14:dur="2000" advTm="15000"/>
    </mc:Choice>
    <mc:Fallback xmlns="">
      <p:transition xmlns:p14="http://schemas.microsoft.com/office/powerpoint/2010/main" spd="slow" advTm="15000"/>
    </mc:Fallback>
  </mc:AlternateContent>
  <p:timing>
    <p:tnLst>
      <p:par>
        <p:cTn xmlns:p14="http://schemas.microsoft.com/office/powerpoint/2010/mai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TextShape 1"/>
          <p:cNvSpPr txBox="1"/>
          <p:nvPr/>
        </p:nvSpPr>
        <p:spPr>
          <a:xfrm>
            <a:off x="834480" y="105120"/>
            <a:ext cx="7772040" cy="1469520"/>
          </a:xfrm>
          <a:prstGeom prst="rect">
            <a:avLst/>
          </a:prstGeom>
          <a:noFill/>
          <a:ln>
            <a:noFill/>
          </a:ln>
        </p:spPr>
        <p:txBody>
          <a:bodyPr anchor="ctr"/>
          <a:lstStyle/>
          <a:p>
            <a:pPr algn="ctr">
              <a:lnSpc>
                <a:spcPct val="100000"/>
              </a:lnSpc>
            </a:pPr>
            <a:r>
              <a:rPr lang="en-US" sz="4400" strike="noStrike" dirty="0">
                <a:solidFill>
                  <a:srgbClr val="000000"/>
                </a:solidFill>
                <a:latin typeface="Cantarell Regular"/>
              </a:rPr>
              <a:t> </a:t>
            </a:r>
            <a:r>
              <a:rPr lang="en-US" sz="4000" strike="noStrike" dirty="0" smtClean="0">
                <a:solidFill>
                  <a:srgbClr val="000000"/>
                </a:solidFill>
                <a:latin typeface="FjallaOne"/>
                <a:cs typeface="FjallaOne"/>
              </a:rPr>
              <a:t>DevOps </a:t>
            </a:r>
            <a:r>
              <a:rPr lang="en-US" sz="4000" dirty="0" smtClean="0">
                <a:solidFill>
                  <a:srgbClr val="000000"/>
                </a:solidFill>
                <a:latin typeface="FjallaOne"/>
                <a:cs typeface="FjallaOne"/>
              </a:rPr>
              <a:t>Security Potential</a:t>
            </a:r>
            <a:endParaRPr sz="4000" dirty="0">
              <a:latin typeface="FjallaOne"/>
              <a:cs typeface="FjallaOne"/>
            </a:endParaRPr>
          </a:p>
        </p:txBody>
      </p:sp>
      <p:sp>
        <p:nvSpPr>
          <p:cNvPr id="98" name="TextShape 2"/>
          <p:cNvSpPr txBox="1"/>
          <p:nvPr/>
        </p:nvSpPr>
        <p:spPr>
          <a:xfrm>
            <a:off x="4058323" y="1294353"/>
            <a:ext cx="4948818" cy="1488744"/>
          </a:xfrm>
          <a:prstGeom prst="rect">
            <a:avLst/>
          </a:prstGeom>
          <a:noFill/>
          <a:ln>
            <a:noFill/>
          </a:ln>
        </p:spPr>
        <p:txBody>
          <a:bodyPr/>
          <a:lstStyle/>
          <a:p>
            <a:pPr>
              <a:buFont typeface="Arial"/>
              <a:buChar char="•"/>
            </a:pPr>
            <a:r>
              <a:rPr lang="en-US" sz="3200" dirty="0">
                <a:solidFill>
                  <a:srgbClr val="0000FF"/>
                </a:solidFill>
                <a:latin typeface="Cantarell Regular"/>
                <a:cs typeface="Cantarell Regular"/>
              </a:rPr>
              <a:t>Software defined sec</a:t>
            </a:r>
          </a:p>
          <a:p>
            <a:pPr>
              <a:lnSpc>
                <a:spcPct val="100000"/>
              </a:lnSpc>
              <a:buFont typeface="Arial"/>
              <a:buChar char="•"/>
            </a:pPr>
            <a:r>
              <a:rPr lang="en-US" sz="3200" dirty="0">
                <a:solidFill>
                  <a:srgbClr val="0000FF"/>
                </a:solidFill>
                <a:latin typeface="Cantarell Regular"/>
                <a:cs typeface="Cantarell Regular"/>
              </a:rPr>
              <a:t>I</a:t>
            </a:r>
            <a:r>
              <a:rPr lang="en-US" sz="3200" strike="noStrike" dirty="0" smtClean="0">
                <a:solidFill>
                  <a:srgbClr val="0000FF"/>
                </a:solidFill>
                <a:latin typeface="Cantarell Regular"/>
                <a:cs typeface="Cantarell Regular"/>
              </a:rPr>
              <a:t>solation</a:t>
            </a:r>
          </a:p>
          <a:p>
            <a:pPr>
              <a:lnSpc>
                <a:spcPct val="100000"/>
              </a:lnSpc>
              <a:buFont typeface="Arial"/>
              <a:buChar char="•"/>
            </a:pPr>
            <a:r>
              <a:rPr lang="en-US" sz="3200" dirty="0" err="1" smtClean="0">
                <a:solidFill>
                  <a:srgbClr val="0000FF"/>
                </a:solidFill>
                <a:latin typeface="Cantarell Regular"/>
                <a:cs typeface="Cantarell Regular"/>
              </a:rPr>
              <a:t>Collab</a:t>
            </a:r>
            <a:r>
              <a:rPr lang="en-US" sz="3200" dirty="0" smtClean="0">
                <a:solidFill>
                  <a:srgbClr val="0000FF"/>
                </a:solidFill>
                <a:latin typeface="Cantarell Regular"/>
                <a:cs typeface="Cantarell Regular"/>
              </a:rPr>
              <a:t>, control</a:t>
            </a:r>
          </a:p>
          <a:p>
            <a:pPr>
              <a:buFont typeface="Arial"/>
              <a:buChar char="•"/>
            </a:pPr>
            <a:r>
              <a:rPr lang="en-US" sz="3200" dirty="0">
                <a:solidFill>
                  <a:srgbClr val="0000FF"/>
                </a:solidFill>
                <a:latin typeface="Cantarell Regular"/>
                <a:cs typeface="Cantarell Regular"/>
              </a:rPr>
              <a:t>Situational </a:t>
            </a:r>
            <a:r>
              <a:rPr lang="en-US" sz="3200" dirty="0" smtClean="0">
                <a:solidFill>
                  <a:srgbClr val="0000FF"/>
                </a:solidFill>
                <a:latin typeface="Cantarell Regular"/>
                <a:cs typeface="Cantarell Regular"/>
              </a:rPr>
              <a:t>awareness, rapid response</a:t>
            </a:r>
          </a:p>
          <a:p>
            <a:pPr>
              <a:lnSpc>
                <a:spcPct val="100000"/>
              </a:lnSpc>
              <a:buFont typeface="Arial"/>
              <a:buChar char="•"/>
            </a:pPr>
            <a:endParaRPr dirty="0"/>
          </a:p>
          <a:p>
            <a:pPr>
              <a:lnSpc>
                <a:spcPct val="100000"/>
              </a:lnSpc>
              <a:buFont typeface="Arial"/>
              <a:buChar char="•"/>
            </a:pPr>
            <a:endParaRPr dirty="0"/>
          </a:p>
          <a:p>
            <a:pPr>
              <a:lnSpc>
                <a:spcPct val="100000"/>
              </a:lnSpc>
            </a:pPr>
            <a:endParaRPr dirty="0"/>
          </a:p>
        </p:txBody>
      </p:sp>
      <p:pic>
        <p:nvPicPr>
          <p:cNvPr id="3" name="Picture 2"/>
          <p:cNvPicPr>
            <a:picLocks noChangeAspect="1"/>
          </p:cNvPicPr>
          <p:nvPr/>
        </p:nvPicPr>
        <p:blipFill>
          <a:blip r:embed="rId3"/>
          <a:stretch>
            <a:fillRect/>
          </a:stretch>
        </p:blipFill>
        <p:spPr>
          <a:xfrm>
            <a:off x="152401" y="1320800"/>
            <a:ext cx="3454400" cy="3691467"/>
          </a:xfrm>
          <a:prstGeom prst="rect">
            <a:avLst/>
          </a:prstGeom>
        </p:spPr>
      </p:pic>
    </p:spTree>
    <p:extLst>
      <p:ext uri="{BB962C8B-B14F-4D97-AF65-F5344CB8AC3E}">
        <p14:creationId xmlns:p14="http://schemas.microsoft.com/office/powerpoint/2010/main" val="2565186386"/>
      </p:ext>
    </p:extLst>
  </p:cSld>
  <p:clrMapOvr>
    <a:masterClrMapping/>
  </p:clrMapOvr>
  <mc:AlternateContent xmlns:mc="http://schemas.openxmlformats.org/markup-compatibility/2006" xmlns:p14="http://schemas.microsoft.com/office/powerpoint/2010/main">
    <mc:Choice Requires="p14">
      <p:transition spd="slow" p14:dur="2000" advTm="15000"/>
    </mc:Choice>
    <mc:Fallback xmlns="">
      <p:transition xmlns:p14="http://schemas.microsoft.com/office/powerpoint/2010/main" spd="slow" advTm="15000"/>
    </mc:Fallback>
  </mc:AlternateContent>
  <p:timing>
    <p:tnLst>
      <p:par>
        <p:cTn xmlns:p14="http://schemas.microsoft.com/office/powerpoint/2010/mai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latin typeface="FjallaOne"/>
                <a:cs typeface="FjallaOne"/>
              </a:rPr>
              <a:t>SP800-53 Rev 4 </a:t>
            </a:r>
            <a:br>
              <a:rPr lang="en-US" dirty="0" smtClean="0">
                <a:latin typeface="FjallaOne"/>
                <a:cs typeface="FjallaOne"/>
              </a:rPr>
            </a:br>
            <a:r>
              <a:rPr lang="en-US" dirty="0" smtClean="0">
                <a:latin typeface="FjallaOne"/>
                <a:cs typeface="FjallaOne"/>
              </a:rPr>
              <a:t>Security Controls: 18 Families (</a:t>
            </a:r>
            <a:r>
              <a:rPr lang="en-US" dirty="0" smtClean="0">
                <a:latin typeface="FjallaOne"/>
                <a:cs typeface="FjallaOne"/>
              </a:rPr>
              <a:t>cont.</a:t>
            </a:r>
            <a:r>
              <a:rPr lang="en-US" dirty="0" smtClean="0">
                <a:latin typeface="FjallaOne"/>
                <a:cs typeface="FjallaOne"/>
              </a:rPr>
              <a:t>)</a:t>
            </a:r>
            <a:endParaRPr lang="en-US" dirty="0">
              <a:latin typeface="FjallaOne"/>
              <a:cs typeface="FjallaOne"/>
            </a:endParaRPr>
          </a:p>
        </p:txBody>
      </p:sp>
      <p:sp>
        <p:nvSpPr>
          <p:cNvPr id="3" name="Content Placeholder 2"/>
          <p:cNvSpPr>
            <a:spLocks noGrp="1"/>
          </p:cNvSpPr>
          <p:nvPr>
            <p:ph idx="1"/>
          </p:nvPr>
        </p:nvSpPr>
        <p:spPr/>
        <p:txBody>
          <a:bodyPr>
            <a:normAutofit fontScale="92500" lnSpcReduction="20000"/>
          </a:bodyPr>
          <a:lstStyle/>
          <a:p>
            <a:r>
              <a:rPr lang="en-US" dirty="0" smtClean="0">
                <a:latin typeface="Cantarell Regular"/>
                <a:cs typeface="Cantarell Regular"/>
              </a:rPr>
              <a:t>Media Protection</a:t>
            </a:r>
          </a:p>
          <a:p>
            <a:r>
              <a:rPr lang="en-US" dirty="0" smtClean="0">
                <a:latin typeface="Cantarell Regular"/>
                <a:cs typeface="Cantarell Regular"/>
              </a:rPr>
              <a:t>Physical and Environmental Protection</a:t>
            </a:r>
          </a:p>
          <a:p>
            <a:r>
              <a:rPr lang="en-US" dirty="0" smtClean="0">
                <a:latin typeface="Cantarell Regular"/>
                <a:cs typeface="Cantarell Regular"/>
              </a:rPr>
              <a:t>Planning</a:t>
            </a:r>
          </a:p>
          <a:p>
            <a:r>
              <a:rPr lang="en-US" dirty="0" smtClean="0">
                <a:latin typeface="Cantarell Regular"/>
                <a:cs typeface="Cantarell Regular"/>
              </a:rPr>
              <a:t>Personnel Security</a:t>
            </a:r>
          </a:p>
          <a:p>
            <a:r>
              <a:rPr lang="en-US" dirty="0" smtClean="0">
                <a:latin typeface="Cantarell Regular"/>
                <a:cs typeface="Cantarell Regular"/>
              </a:rPr>
              <a:t>Risk Assessment</a:t>
            </a:r>
          </a:p>
          <a:p>
            <a:r>
              <a:rPr lang="en-US" dirty="0" smtClean="0">
                <a:latin typeface="Cantarell Regular"/>
                <a:cs typeface="Cantarell Regular"/>
              </a:rPr>
              <a:t>System and Services Acquisition</a:t>
            </a:r>
          </a:p>
          <a:p>
            <a:r>
              <a:rPr lang="en-US" dirty="0" smtClean="0">
                <a:latin typeface="Cantarell Regular"/>
                <a:cs typeface="Cantarell Regular"/>
              </a:rPr>
              <a:t>System &amp; Communications Protection</a:t>
            </a:r>
          </a:p>
          <a:p>
            <a:r>
              <a:rPr lang="en-US" dirty="0" smtClean="0">
                <a:latin typeface="Cantarell Regular"/>
                <a:cs typeface="Cantarell Regular"/>
              </a:rPr>
              <a:t>System &amp; Information Integrity</a:t>
            </a:r>
          </a:p>
          <a:p>
            <a:r>
              <a:rPr lang="en-US" dirty="0" smtClean="0">
                <a:latin typeface="Cantarell Regular"/>
                <a:cs typeface="Cantarell Regular"/>
              </a:rPr>
              <a:t>Program Management</a:t>
            </a:r>
            <a:endParaRPr lang="en-US" dirty="0">
              <a:latin typeface="Cantarell Regular"/>
              <a:cs typeface="Cantarell Regular"/>
            </a:endParaRPr>
          </a:p>
          <a:p>
            <a:endParaRPr lang="en-US" dirty="0" smtClean="0"/>
          </a:p>
          <a:p>
            <a:endParaRPr lang="en-US" dirty="0"/>
          </a:p>
        </p:txBody>
      </p:sp>
      <p:sp>
        <p:nvSpPr>
          <p:cNvPr id="6" name="TextBox 5"/>
          <p:cNvSpPr txBox="1"/>
          <p:nvPr/>
        </p:nvSpPr>
        <p:spPr>
          <a:xfrm>
            <a:off x="6149848" y="1938736"/>
            <a:ext cx="184666"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954990532"/>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TextShape 1"/>
          <p:cNvSpPr txBox="1"/>
          <p:nvPr/>
        </p:nvSpPr>
        <p:spPr>
          <a:xfrm>
            <a:off x="834480" y="105120"/>
            <a:ext cx="7772040" cy="1469520"/>
          </a:xfrm>
          <a:prstGeom prst="rect">
            <a:avLst/>
          </a:prstGeom>
          <a:noFill/>
          <a:ln>
            <a:noFill/>
          </a:ln>
        </p:spPr>
        <p:txBody>
          <a:bodyPr anchor="ctr"/>
          <a:lstStyle/>
          <a:p>
            <a:pPr algn="ctr">
              <a:lnSpc>
                <a:spcPct val="100000"/>
              </a:lnSpc>
            </a:pPr>
            <a:r>
              <a:rPr lang="en-US" sz="4400" strike="noStrike" dirty="0">
                <a:solidFill>
                  <a:srgbClr val="000000"/>
                </a:solidFill>
                <a:latin typeface="Cantarell Regular"/>
              </a:rPr>
              <a:t> </a:t>
            </a:r>
            <a:r>
              <a:rPr lang="en-US" sz="4400" strike="noStrike" dirty="0">
                <a:solidFill>
                  <a:srgbClr val="000000"/>
                </a:solidFill>
                <a:latin typeface="FjallaOne"/>
                <a:cs typeface="FjallaOne"/>
              </a:rPr>
              <a:t>Security Island</a:t>
            </a:r>
            <a:endParaRPr dirty="0">
              <a:latin typeface="FjallaOne"/>
              <a:cs typeface="FjallaOne"/>
            </a:endParaRPr>
          </a:p>
        </p:txBody>
      </p:sp>
      <p:sp>
        <p:nvSpPr>
          <p:cNvPr id="101" name="TextShape 2"/>
          <p:cNvSpPr txBox="1"/>
          <p:nvPr/>
        </p:nvSpPr>
        <p:spPr>
          <a:xfrm>
            <a:off x="4116716" y="1560627"/>
            <a:ext cx="4887584" cy="1752120"/>
          </a:xfrm>
          <a:prstGeom prst="rect">
            <a:avLst/>
          </a:prstGeom>
          <a:noFill/>
          <a:ln>
            <a:noFill/>
          </a:ln>
        </p:spPr>
        <p:txBody>
          <a:bodyPr/>
          <a:lstStyle/>
          <a:p>
            <a:pPr>
              <a:buFont typeface="Arial"/>
              <a:buChar char="•"/>
            </a:pPr>
            <a:r>
              <a:rPr lang="en-US" sz="3200" dirty="0">
                <a:solidFill>
                  <a:srgbClr val="3366FF"/>
                </a:solidFill>
                <a:latin typeface="Cantarell Regular"/>
                <a:cs typeface="Cantarell Regular"/>
              </a:rPr>
              <a:t>Security community</a:t>
            </a:r>
          </a:p>
          <a:p>
            <a:pPr>
              <a:lnSpc>
                <a:spcPct val="100000"/>
              </a:lnSpc>
              <a:buFont typeface="Arial"/>
              <a:buChar char="•"/>
            </a:pPr>
            <a:r>
              <a:rPr lang="en-US" sz="3200" strike="noStrike" dirty="0" smtClean="0">
                <a:solidFill>
                  <a:srgbClr val="3366FF"/>
                </a:solidFill>
                <a:latin typeface="Cantarell Regular"/>
                <a:cs typeface="Cantarell Regular"/>
              </a:rPr>
              <a:t>Fear and liability</a:t>
            </a:r>
          </a:p>
          <a:p>
            <a:pPr>
              <a:buFont typeface="Arial"/>
              <a:buChar char="•"/>
            </a:pPr>
            <a:r>
              <a:rPr lang="en-US" sz="3200" strike="noStrike" dirty="0" smtClean="0">
                <a:solidFill>
                  <a:srgbClr val="3366FF"/>
                </a:solidFill>
                <a:latin typeface="Cantarell Regular"/>
                <a:cs typeface="Cantarell Regular"/>
              </a:rPr>
              <a:t>Unique </a:t>
            </a:r>
            <a:r>
              <a:rPr lang="en-US" sz="3200" dirty="0" smtClean="0">
                <a:solidFill>
                  <a:srgbClr val="3366FF"/>
                </a:solidFill>
                <a:latin typeface="Cantarell Regular"/>
                <a:cs typeface="Cantarell Regular"/>
              </a:rPr>
              <a:t>goals</a:t>
            </a:r>
            <a:endParaRPr lang="en-US" sz="3200" strike="noStrike" dirty="0" smtClean="0">
              <a:solidFill>
                <a:srgbClr val="3366FF"/>
              </a:solidFill>
              <a:latin typeface="Cantarell Regular"/>
              <a:cs typeface="Cantarell Regular"/>
            </a:endParaRPr>
          </a:p>
          <a:p>
            <a:pPr>
              <a:buFont typeface="Arial"/>
              <a:buChar char="•"/>
            </a:pPr>
            <a:r>
              <a:rPr lang="en-US" sz="3200" dirty="0">
                <a:solidFill>
                  <a:srgbClr val="3366FF"/>
                </a:solidFill>
                <a:latin typeface="Cantarell Regular"/>
                <a:cs typeface="Cantarell Regular"/>
              </a:rPr>
              <a:t>B</a:t>
            </a:r>
            <a:r>
              <a:rPr lang="en-US" sz="3200" dirty="0" smtClean="0">
                <a:solidFill>
                  <a:srgbClr val="3366FF"/>
                </a:solidFill>
                <a:latin typeface="Cantarell Regular"/>
                <a:cs typeface="Cantarell Regular"/>
              </a:rPr>
              <a:t>lack </a:t>
            </a:r>
            <a:r>
              <a:rPr lang="en-US" sz="3200" dirty="0">
                <a:solidFill>
                  <a:srgbClr val="3366FF"/>
                </a:solidFill>
                <a:latin typeface="Cantarell Regular"/>
                <a:cs typeface="Cantarell Regular"/>
              </a:rPr>
              <a:t>box, reactive tools</a:t>
            </a:r>
          </a:p>
          <a:p>
            <a:pPr>
              <a:lnSpc>
                <a:spcPct val="100000"/>
              </a:lnSpc>
              <a:buFont typeface="Arial"/>
              <a:buChar char="•"/>
            </a:pPr>
            <a:endParaRPr lang="en-US" sz="3200" strike="noStrike" dirty="0" smtClean="0">
              <a:solidFill>
                <a:srgbClr val="3366FF"/>
              </a:solidFill>
              <a:latin typeface="Cantarell Regular"/>
              <a:cs typeface="Cantarell Regular"/>
            </a:endParaRPr>
          </a:p>
          <a:p>
            <a:pPr>
              <a:lnSpc>
                <a:spcPct val="100000"/>
              </a:lnSpc>
              <a:buFont typeface="Arial"/>
              <a:buChar char="•"/>
            </a:pPr>
            <a:endParaRPr dirty="0"/>
          </a:p>
          <a:p>
            <a:pPr>
              <a:lnSpc>
                <a:spcPct val="100000"/>
              </a:lnSpc>
            </a:pPr>
            <a:endParaRPr dirty="0"/>
          </a:p>
        </p:txBody>
      </p:sp>
      <p:pic>
        <p:nvPicPr>
          <p:cNvPr id="102" name="Picture 4"/>
          <p:cNvPicPr/>
          <p:nvPr/>
        </p:nvPicPr>
        <p:blipFill>
          <a:blip r:embed="rId3"/>
          <a:stretch/>
        </p:blipFill>
        <p:spPr>
          <a:xfrm>
            <a:off x="0" y="1887300"/>
            <a:ext cx="3981764" cy="3291480"/>
          </a:xfrm>
          <a:prstGeom prst="rect">
            <a:avLst/>
          </a:prstGeom>
          <a:ln>
            <a:noFill/>
          </a:ln>
        </p:spPr>
      </p:pic>
      <p:pic>
        <p:nvPicPr>
          <p:cNvPr id="104" name="Picture 6"/>
          <p:cNvPicPr/>
          <p:nvPr/>
        </p:nvPicPr>
        <p:blipFill>
          <a:blip r:embed="rId4"/>
          <a:stretch/>
        </p:blipFill>
        <p:spPr>
          <a:xfrm>
            <a:off x="1214220" y="3234266"/>
            <a:ext cx="754280" cy="853047"/>
          </a:xfrm>
          <a:prstGeom prst="rect">
            <a:avLst/>
          </a:prstGeom>
          <a:ln>
            <a:noFill/>
          </a:ln>
        </p:spPr>
      </p:pic>
      <p:pic>
        <p:nvPicPr>
          <p:cNvPr id="105" name="Picture 7"/>
          <p:cNvPicPr/>
          <p:nvPr/>
        </p:nvPicPr>
        <p:blipFill>
          <a:blip r:embed="rId5"/>
          <a:stretch/>
        </p:blipFill>
        <p:spPr>
          <a:xfrm>
            <a:off x="2101180" y="3046500"/>
            <a:ext cx="896760" cy="896760"/>
          </a:xfrm>
          <a:prstGeom prst="rect">
            <a:avLst/>
          </a:prstGeom>
          <a:ln>
            <a:noFill/>
          </a:ln>
        </p:spPr>
      </p:pic>
      <p:pic>
        <p:nvPicPr>
          <p:cNvPr id="106" name="Picture 8"/>
          <p:cNvPicPr/>
          <p:nvPr/>
        </p:nvPicPr>
        <p:blipFill>
          <a:blip r:embed="rId6"/>
          <a:stretch/>
        </p:blipFill>
        <p:spPr>
          <a:xfrm>
            <a:off x="3045156" y="2931660"/>
            <a:ext cx="911208" cy="1011600"/>
          </a:xfrm>
          <a:prstGeom prst="rect">
            <a:avLst/>
          </a:prstGeom>
          <a:ln>
            <a:noFill/>
          </a:ln>
        </p:spPr>
      </p:pic>
      <p:pic>
        <p:nvPicPr>
          <p:cNvPr id="2" name="Picture 1" descr="Screen Shot 2015-06-07 at 10.59.23 PM.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60120" y="3242044"/>
            <a:ext cx="906680" cy="1073869"/>
          </a:xfrm>
          <a:prstGeom prst="rect">
            <a:avLst/>
          </a:prstGeom>
        </p:spPr>
      </p:pic>
    </p:spTree>
    <p:extLst>
      <p:ext uri="{BB962C8B-B14F-4D97-AF65-F5344CB8AC3E}">
        <p14:creationId xmlns:p14="http://schemas.microsoft.com/office/powerpoint/2010/main" val="3958389660"/>
      </p:ext>
    </p:extLst>
  </p:cSld>
  <p:clrMapOvr>
    <a:masterClrMapping/>
  </p:clrMapOvr>
  <mc:AlternateContent xmlns:mc="http://schemas.openxmlformats.org/markup-compatibility/2006" xmlns:p14="http://schemas.microsoft.com/office/powerpoint/2010/main">
    <mc:Choice Requires="p14">
      <p:transition spd="slow" p14:dur="2000" advTm="15000"/>
    </mc:Choice>
    <mc:Fallback xmlns="">
      <p:transition xmlns:p14="http://schemas.microsoft.com/office/powerpoint/2010/main" spd="slow" advTm="15000"/>
    </mc:Fallback>
  </mc:AlternateContent>
  <p:timing>
    <p:tnLst>
      <p:par>
        <p:cTn xmlns:p14="http://schemas.microsoft.com/office/powerpoint/2010/mai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 name="TextShape 1"/>
          <p:cNvSpPr txBox="1"/>
          <p:nvPr/>
        </p:nvSpPr>
        <p:spPr>
          <a:xfrm>
            <a:off x="1511300" y="0"/>
            <a:ext cx="6091540" cy="1469520"/>
          </a:xfrm>
          <a:prstGeom prst="rect">
            <a:avLst/>
          </a:prstGeom>
          <a:noFill/>
          <a:ln>
            <a:noFill/>
          </a:ln>
        </p:spPr>
        <p:txBody>
          <a:bodyPr anchor="ctr"/>
          <a:lstStyle/>
          <a:p>
            <a:pPr algn="ctr">
              <a:lnSpc>
                <a:spcPct val="100000"/>
              </a:lnSpc>
            </a:pPr>
            <a:r>
              <a:rPr lang="en-US" sz="4400" strike="noStrike" dirty="0">
                <a:solidFill>
                  <a:srgbClr val="000000"/>
                </a:solidFill>
                <a:latin typeface="Cantarell Regular"/>
              </a:rPr>
              <a:t> </a:t>
            </a:r>
            <a:r>
              <a:rPr lang="en-US" sz="4400" strike="noStrike" dirty="0">
                <a:solidFill>
                  <a:srgbClr val="000000"/>
                </a:solidFill>
                <a:latin typeface="FjallaOne"/>
                <a:cs typeface="FjallaOne"/>
              </a:rPr>
              <a:t>Spiritual </a:t>
            </a:r>
            <a:r>
              <a:rPr lang="en-US" sz="4400" dirty="0" smtClean="0">
                <a:solidFill>
                  <a:srgbClr val="000000"/>
                </a:solidFill>
                <a:latin typeface="FjallaOne"/>
                <a:cs typeface="FjallaOne"/>
              </a:rPr>
              <a:t>Rebirth</a:t>
            </a:r>
            <a:endParaRPr dirty="0">
              <a:latin typeface="FjallaOne"/>
              <a:cs typeface="FjallaOne"/>
            </a:endParaRPr>
          </a:p>
        </p:txBody>
      </p:sp>
      <p:sp>
        <p:nvSpPr>
          <p:cNvPr id="108" name="TextShape 2"/>
          <p:cNvSpPr txBox="1"/>
          <p:nvPr/>
        </p:nvSpPr>
        <p:spPr>
          <a:xfrm>
            <a:off x="2817469" y="1216800"/>
            <a:ext cx="5605741" cy="1977120"/>
          </a:xfrm>
          <a:prstGeom prst="rect">
            <a:avLst/>
          </a:prstGeom>
          <a:noFill/>
          <a:ln>
            <a:noFill/>
          </a:ln>
        </p:spPr>
        <p:txBody>
          <a:bodyPr/>
          <a:lstStyle/>
          <a:p>
            <a:pPr>
              <a:lnSpc>
                <a:spcPct val="100000"/>
              </a:lnSpc>
              <a:buFont typeface="Arial"/>
              <a:buChar char="•"/>
            </a:pPr>
            <a:r>
              <a:rPr lang="en-US" sz="3200" strike="noStrike" dirty="0">
                <a:solidFill>
                  <a:srgbClr val="0000FF"/>
                </a:solidFill>
                <a:latin typeface="Cantarell Regular"/>
              </a:rPr>
              <a:t>Integrate security in </a:t>
            </a:r>
            <a:r>
              <a:rPr lang="en-US" sz="3200" strike="noStrike" dirty="0" err="1">
                <a:solidFill>
                  <a:srgbClr val="0000FF"/>
                </a:solidFill>
                <a:latin typeface="Cantarell Regular"/>
              </a:rPr>
              <a:t>devops</a:t>
            </a:r>
            <a:endParaRPr dirty="0">
              <a:solidFill>
                <a:srgbClr val="0000FF"/>
              </a:solidFill>
            </a:endParaRPr>
          </a:p>
          <a:p>
            <a:pPr>
              <a:lnSpc>
                <a:spcPct val="100000"/>
              </a:lnSpc>
              <a:buFont typeface="Arial"/>
              <a:buChar char="•"/>
            </a:pPr>
            <a:r>
              <a:rPr lang="en-US" sz="3200" dirty="0" smtClean="0">
                <a:solidFill>
                  <a:srgbClr val="0000FF"/>
                </a:solidFill>
                <a:latin typeface="Cantarell Regular"/>
              </a:rPr>
              <a:t>Shared</a:t>
            </a:r>
            <a:r>
              <a:rPr lang="en-US" sz="3200" strike="noStrike" dirty="0" smtClean="0">
                <a:solidFill>
                  <a:srgbClr val="0000FF"/>
                </a:solidFill>
                <a:latin typeface="Cantarell Regular"/>
              </a:rPr>
              <a:t> mindset</a:t>
            </a:r>
            <a:endParaRPr lang="en-US" dirty="0">
              <a:solidFill>
                <a:srgbClr val="0000FF"/>
              </a:solidFill>
            </a:endParaRPr>
          </a:p>
          <a:p>
            <a:pPr>
              <a:lnSpc>
                <a:spcPct val="100000"/>
              </a:lnSpc>
              <a:buFont typeface="Arial"/>
              <a:buChar char="•"/>
            </a:pPr>
            <a:r>
              <a:rPr lang="en-US" sz="3200" dirty="0" smtClean="0">
                <a:solidFill>
                  <a:srgbClr val="0000FF"/>
                </a:solidFill>
                <a:latin typeface="Cantarell Regular"/>
              </a:rPr>
              <a:t>G</a:t>
            </a:r>
            <a:r>
              <a:rPr lang="en-US" sz="3200" strike="noStrike" dirty="0" smtClean="0">
                <a:solidFill>
                  <a:srgbClr val="0000FF"/>
                </a:solidFill>
                <a:latin typeface="Cantarell Regular"/>
              </a:rPr>
              <a:t>oals </a:t>
            </a:r>
            <a:r>
              <a:rPr lang="en-US" sz="3200" strike="noStrike" dirty="0">
                <a:solidFill>
                  <a:srgbClr val="0000FF"/>
                </a:solidFill>
                <a:latin typeface="Cantarell Regular"/>
              </a:rPr>
              <a:t>and </a:t>
            </a:r>
            <a:r>
              <a:rPr lang="en-US" sz="3200" strike="noStrike" dirty="0" smtClean="0">
                <a:solidFill>
                  <a:srgbClr val="0000FF"/>
                </a:solidFill>
                <a:latin typeface="Cantarell Regular"/>
              </a:rPr>
              <a:t>metrics, tools and tests in pipeline</a:t>
            </a:r>
            <a:endParaRPr dirty="0">
              <a:solidFill>
                <a:srgbClr val="0000FF"/>
              </a:solidFill>
            </a:endParaRPr>
          </a:p>
          <a:p>
            <a:pPr>
              <a:lnSpc>
                <a:spcPct val="100000"/>
              </a:lnSpc>
            </a:pPr>
            <a:endParaRPr lang="en-US" dirty="0" smtClean="0"/>
          </a:p>
          <a:p>
            <a:pPr>
              <a:lnSpc>
                <a:spcPct val="100000"/>
              </a:lnSpc>
            </a:pPr>
            <a:endParaRPr dirty="0"/>
          </a:p>
        </p:txBody>
      </p:sp>
      <p:pic>
        <p:nvPicPr>
          <p:cNvPr id="5" name="Picture 4" descr="Screen Shot 2015-06-07 at 10.54.0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11300" y="2069177"/>
            <a:ext cx="418494" cy="711641"/>
          </a:xfrm>
          <a:prstGeom prst="rect">
            <a:avLst/>
          </a:prstGeom>
        </p:spPr>
      </p:pic>
    </p:spTree>
    <p:extLst>
      <p:ext uri="{BB962C8B-B14F-4D97-AF65-F5344CB8AC3E}">
        <p14:creationId xmlns:p14="http://schemas.microsoft.com/office/powerpoint/2010/main" val="2365017166"/>
      </p:ext>
    </p:extLst>
  </p:cSld>
  <p:clrMapOvr>
    <a:masterClrMapping/>
  </p:clrMapOvr>
  <mc:AlternateContent xmlns:mc="http://schemas.openxmlformats.org/markup-compatibility/2006" xmlns:p14="http://schemas.microsoft.com/office/powerpoint/2010/main">
    <mc:Choice Requires="p14">
      <p:transition spd="slow" p14:dur="2000" advTm="15000"/>
    </mc:Choice>
    <mc:Fallback xmlns="">
      <p:transition xmlns:p14="http://schemas.microsoft.com/office/powerpoint/2010/main" spd="slow" advTm="15000"/>
    </mc:Fallback>
  </mc:AlternateContent>
  <p:timing>
    <p:tnLst>
      <p:par>
        <p:cTn xmlns:p14="http://schemas.microsoft.com/office/powerpoint/2010/mai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TextShape 1"/>
          <p:cNvSpPr txBox="1"/>
          <p:nvPr/>
        </p:nvSpPr>
        <p:spPr>
          <a:xfrm>
            <a:off x="834480" y="105120"/>
            <a:ext cx="7772040" cy="1469520"/>
          </a:xfrm>
          <a:prstGeom prst="rect">
            <a:avLst/>
          </a:prstGeom>
          <a:noFill/>
          <a:ln>
            <a:noFill/>
          </a:ln>
        </p:spPr>
        <p:txBody>
          <a:bodyPr anchor="ctr"/>
          <a:lstStyle/>
          <a:p>
            <a:pPr algn="ctr">
              <a:lnSpc>
                <a:spcPct val="100000"/>
              </a:lnSpc>
            </a:pPr>
            <a:r>
              <a:rPr lang="en-US" sz="4400" strike="noStrike" dirty="0">
                <a:solidFill>
                  <a:srgbClr val="000000"/>
                </a:solidFill>
                <a:latin typeface="Cantarell Regular"/>
              </a:rPr>
              <a:t> </a:t>
            </a:r>
            <a:r>
              <a:rPr lang="en-US" sz="4400" strike="noStrike" dirty="0">
                <a:solidFill>
                  <a:srgbClr val="000000"/>
                </a:solidFill>
                <a:latin typeface="FjallaOne"/>
                <a:cs typeface="FjallaOne"/>
              </a:rPr>
              <a:t>Static </a:t>
            </a:r>
            <a:r>
              <a:rPr lang="en-US" sz="4400" strike="noStrike" dirty="0" smtClean="0">
                <a:solidFill>
                  <a:srgbClr val="000000"/>
                </a:solidFill>
                <a:latin typeface="FjallaOne"/>
                <a:cs typeface="FjallaOne"/>
              </a:rPr>
              <a:t>Analysis (SAST)</a:t>
            </a:r>
            <a:endParaRPr dirty="0">
              <a:latin typeface="FjallaOne"/>
              <a:cs typeface="FjallaOne"/>
            </a:endParaRPr>
          </a:p>
        </p:txBody>
      </p:sp>
      <p:sp>
        <p:nvSpPr>
          <p:cNvPr id="112" name="TextShape 2"/>
          <p:cNvSpPr txBox="1"/>
          <p:nvPr/>
        </p:nvSpPr>
        <p:spPr>
          <a:xfrm>
            <a:off x="2788272" y="1792440"/>
            <a:ext cx="5063688" cy="1752120"/>
          </a:xfrm>
          <a:prstGeom prst="rect">
            <a:avLst/>
          </a:prstGeom>
          <a:noFill/>
          <a:ln>
            <a:noFill/>
          </a:ln>
        </p:spPr>
        <p:txBody>
          <a:bodyPr/>
          <a:lstStyle/>
          <a:p>
            <a:pPr>
              <a:lnSpc>
                <a:spcPct val="100000"/>
              </a:lnSpc>
              <a:buFont typeface="Arial"/>
              <a:buChar char="•"/>
            </a:pPr>
            <a:r>
              <a:rPr lang="en-US" sz="3200" strike="noStrike" dirty="0">
                <a:solidFill>
                  <a:srgbClr val="0000FF"/>
                </a:solidFill>
                <a:latin typeface="Cantarell Regular"/>
              </a:rPr>
              <a:t>Syntax checking</a:t>
            </a:r>
            <a:endParaRPr dirty="0">
              <a:solidFill>
                <a:srgbClr val="0000FF"/>
              </a:solidFill>
            </a:endParaRPr>
          </a:p>
          <a:p>
            <a:pPr>
              <a:lnSpc>
                <a:spcPct val="100000"/>
              </a:lnSpc>
              <a:buFont typeface="Arial"/>
              <a:buChar char="•"/>
            </a:pPr>
            <a:r>
              <a:rPr lang="en-US" sz="3200" strike="noStrike" dirty="0">
                <a:solidFill>
                  <a:srgbClr val="0000FF"/>
                </a:solidFill>
                <a:latin typeface="Cantarell Regular"/>
              </a:rPr>
              <a:t>Structure/complexity</a:t>
            </a:r>
            <a:endParaRPr dirty="0">
              <a:solidFill>
                <a:srgbClr val="0000FF"/>
              </a:solidFill>
            </a:endParaRPr>
          </a:p>
          <a:p>
            <a:pPr>
              <a:lnSpc>
                <a:spcPct val="100000"/>
              </a:lnSpc>
              <a:buFont typeface="Arial"/>
              <a:buChar char="•"/>
            </a:pPr>
            <a:r>
              <a:rPr lang="en-US" sz="3200" dirty="0" smtClean="0">
                <a:solidFill>
                  <a:srgbClr val="0000FF"/>
                </a:solidFill>
                <a:latin typeface="Cantarell Regular"/>
              </a:rPr>
              <a:t>Bugs</a:t>
            </a:r>
            <a:r>
              <a:rPr lang="en-US" sz="3200" strike="noStrike" dirty="0" smtClean="0">
                <a:solidFill>
                  <a:srgbClr val="0000FF"/>
                </a:solidFill>
                <a:latin typeface="Cantarell Regular"/>
              </a:rPr>
              <a:t>, </a:t>
            </a:r>
            <a:r>
              <a:rPr lang="en-US" sz="3200" strike="noStrike" dirty="0">
                <a:solidFill>
                  <a:srgbClr val="0000FF"/>
                </a:solidFill>
                <a:latin typeface="Cantarell Regular"/>
              </a:rPr>
              <a:t>duplication</a:t>
            </a:r>
            <a:endParaRPr dirty="0">
              <a:solidFill>
                <a:srgbClr val="0000FF"/>
              </a:solidFill>
            </a:endParaRPr>
          </a:p>
          <a:p>
            <a:pPr>
              <a:lnSpc>
                <a:spcPct val="100000"/>
              </a:lnSpc>
              <a:buFont typeface="Arial"/>
              <a:buChar char="•"/>
            </a:pPr>
            <a:r>
              <a:rPr lang="en-US" sz="3200" strike="noStrike" dirty="0" smtClean="0">
                <a:solidFill>
                  <a:srgbClr val="0000FF"/>
                </a:solidFill>
                <a:latin typeface="Cantarell Regular"/>
              </a:rPr>
              <a:t>Standards</a:t>
            </a:r>
          </a:p>
          <a:p>
            <a:pPr>
              <a:lnSpc>
                <a:spcPct val="100000"/>
              </a:lnSpc>
              <a:buFont typeface="Arial"/>
              <a:buChar char="•"/>
            </a:pPr>
            <a:r>
              <a:rPr lang="en-US" sz="3200" dirty="0" smtClean="0">
                <a:solidFill>
                  <a:srgbClr val="0000FF"/>
                </a:solidFill>
                <a:latin typeface="Cantarell Regular"/>
              </a:rPr>
              <a:t>Security configuration</a:t>
            </a:r>
            <a:endParaRPr dirty="0">
              <a:solidFill>
                <a:srgbClr val="0000FF"/>
              </a:solidFill>
            </a:endParaRPr>
          </a:p>
          <a:p>
            <a:pPr>
              <a:lnSpc>
                <a:spcPct val="100000"/>
              </a:lnSpc>
            </a:pPr>
            <a:endParaRPr dirty="0"/>
          </a:p>
          <a:p>
            <a:pPr>
              <a:lnSpc>
                <a:spcPct val="100000"/>
              </a:lnSpc>
            </a:pPr>
            <a:endParaRPr dirty="0"/>
          </a:p>
          <a:p>
            <a:pPr>
              <a:lnSpc>
                <a:spcPct val="100000"/>
              </a:lnSpc>
            </a:pPr>
            <a:endParaRPr dirty="0"/>
          </a:p>
        </p:txBody>
      </p:sp>
      <p:pic>
        <p:nvPicPr>
          <p:cNvPr id="113" name="Picture 3"/>
          <p:cNvPicPr/>
          <p:nvPr/>
        </p:nvPicPr>
        <p:blipFill>
          <a:blip r:embed="rId3"/>
          <a:stretch/>
        </p:blipFill>
        <p:spPr>
          <a:xfrm>
            <a:off x="0" y="1951000"/>
            <a:ext cx="2438400" cy="2604067"/>
          </a:xfrm>
          <a:prstGeom prst="rect">
            <a:avLst/>
          </a:prstGeom>
          <a:ln>
            <a:noFill/>
          </a:ln>
        </p:spPr>
      </p:pic>
    </p:spTree>
    <p:extLst>
      <p:ext uri="{BB962C8B-B14F-4D97-AF65-F5344CB8AC3E}">
        <p14:creationId xmlns:p14="http://schemas.microsoft.com/office/powerpoint/2010/main" val="1730858826"/>
      </p:ext>
    </p:extLst>
  </p:cSld>
  <p:clrMapOvr>
    <a:masterClrMapping/>
  </p:clrMapOvr>
  <mc:AlternateContent xmlns:mc="http://schemas.openxmlformats.org/markup-compatibility/2006" xmlns:p14="http://schemas.microsoft.com/office/powerpoint/2010/main">
    <mc:Choice Requires="p14">
      <p:transition spd="slow" p14:dur="2000" advTm="15000"/>
    </mc:Choice>
    <mc:Fallback xmlns="">
      <p:transition xmlns:p14="http://schemas.microsoft.com/office/powerpoint/2010/main" spd="slow" advTm="15000"/>
    </mc:Fallback>
  </mc:AlternateContent>
  <p:timing>
    <p:tnLst>
      <p:par>
        <p:cTn xmlns:p14="http://schemas.microsoft.com/office/powerpoint/2010/mai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 name="TextShape 1"/>
          <p:cNvSpPr txBox="1"/>
          <p:nvPr/>
        </p:nvSpPr>
        <p:spPr>
          <a:xfrm>
            <a:off x="834480" y="0"/>
            <a:ext cx="7772040" cy="1469520"/>
          </a:xfrm>
          <a:prstGeom prst="rect">
            <a:avLst/>
          </a:prstGeom>
          <a:noFill/>
          <a:ln>
            <a:noFill/>
          </a:ln>
        </p:spPr>
        <p:txBody>
          <a:bodyPr anchor="ctr"/>
          <a:lstStyle/>
          <a:p>
            <a:pPr algn="ctr">
              <a:lnSpc>
                <a:spcPct val="100000"/>
              </a:lnSpc>
            </a:pPr>
            <a:r>
              <a:rPr lang="en-US" sz="4400" strike="noStrike" dirty="0">
                <a:solidFill>
                  <a:srgbClr val="000000"/>
                </a:solidFill>
                <a:latin typeface="Cantarell Regular"/>
              </a:rPr>
              <a:t> </a:t>
            </a:r>
            <a:r>
              <a:rPr lang="en-US" sz="4400" strike="noStrike" dirty="0">
                <a:solidFill>
                  <a:srgbClr val="000000"/>
                </a:solidFill>
                <a:latin typeface="FjallaOne"/>
                <a:cs typeface="FjallaOne"/>
              </a:rPr>
              <a:t>Example: </a:t>
            </a:r>
            <a:r>
              <a:rPr lang="en-US" sz="4400" strike="noStrike" dirty="0" smtClean="0">
                <a:solidFill>
                  <a:srgbClr val="000000"/>
                </a:solidFill>
                <a:latin typeface="FjallaOne"/>
                <a:cs typeface="FjallaOne"/>
              </a:rPr>
              <a:t>PHP/Drupal </a:t>
            </a:r>
            <a:endParaRPr dirty="0">
              <a:latin typeface="FjallaOne"/>
              <a:cs typeface="FjallaOne"/>
            </a:endParaRPr>
          </a:p>
        </p:txBody>
      </p:sp>
      <p:sp>
        <p:nvSpPr>
          <p:cNvPr id="115" name="TextShape 2"/>
          <p:cNvSpPr txBox="1"/>
          <p:nvPr/>
        </p:nvSpPr>
        <p:spPr>
          <a:xfrm>
            <a:off x="2744477" y="1469520"/>
            <a:ext cx="5107483" cy="2063520"/>
          </a:xfrm>
          <a:prstGeom prst="rect">
            <a:avLst/>
          </a:prstGeom>
          <a:noFill/>
          <a:ln>
            <a:noFill/>
          </a:ln>
        </p:spPr>
        <p:txBody>
          <a:bodyPr/>
          <a:lstStyle/>
          <a:p>
            <a:pPr>
              <a:buFont typeface="Arial"/>
              <a:buChar char="•"/>
            </a:pPr>
            <a:r>
              <a:rPr lang="en-US" sz="3200" dirty="0">
                <a:solidFill>
                  <a:srgbClr val="0000FF"/>
                </a:solidFill>
                <a:latin typeface="Cantarell Regular"/>
              </a:rPr>
              <a:t>PHP Code sniffer</a:t>
            </a:r>
            <a:endParaRPr lang="en-US" sz="3200" dirty="0">
              <a:solidFill>
                <a:srgbClr val="0000FF"/>
              </a:solidFill>
            </a:endParaRPr>
          </a:p>
          <a:p>
            <a:pPr>
              <a:lnSpc>
                <a:spcPct val="100000"/>
              </a:lnSpc>
              <a:buFont typeface="Arial"/>
              <a:buChar char="•"/>
            </a:pPr>
            <a:r>
              <a:rPr lang="en-US" sz="3200" strike="noStrike" dirty="0" smtClean="0">
                <a:solidFill>
                  <a:srgbClr val="0000FF"/>
                </a:solidFill>
                <a:latin typeface="Cantarell Regular"/>
              </a:rPr>
              <a:t>Coder</a:t>
            </a:r>
            <a:r>
              <a:rPr lang="en-US" sz="3200" strike="noStrike" dirty="0">
                <a:solidFill>
                  <a:srgbClr val="0000FF"/>
                </a:solidFill>
                <a:latin typeface="Cantarell Regular"/>
              </a:rPr>
              <a:t>/Secure Coding </a:t>
            </a:r>
            <a:r>
              <a:rPr lang="en-US" sz="3200" strike="noStrike" dirty="0" smtClean="0">
                <a:solidFill>
                  <a:srgbClr val="0000FF"/>
                </a:solidFill>
                <a:latin typeface="Cantarell Regular"/>
              </a:rPr>
              <a:t>Modules</a:t>
            </a:r>
          </a:p>
          <a:p>
            <a:pPr>
              <a:lnSpc>
                <a:spcPct val="100000"/>
              </a:lnSpc>
              <a:buFont typeface="Arial"/>
              <a:buChar char="•"/>
            </a:pPr>
            <a:r>
              <a:rPr lang="en-US" sz="3200" strike="noStrike" dirty="0" smtClean="0">
                <a:solidFill>
                  <a:srgbClr val="0000FF"/>
                </a:solidFill>
                <a:latin typeface="Cantarell Regular"/>
              </a:rPr>
              <a:t>PHPUnit</a:t>
            </a:r>
            <a:r>
              <a:rPr lang="en-US" sz="3200" strike="noStrike" dirty="0">
                <a:solidFill>
                  <a:srgbClr val="0000FF"/>
                </a:solidFill>
                <a:latin typeface="Cantarell Regular"/>
              </a:rPr>
              <a:t>/</a:t>
            </a:r>
            <a:r>
              <a:rPr lang="en-US" sz="3200" strike="noStrike" dirty="0" err="1" smtClean="0">
                <a:solidFill>
                  <a:srgbClr val="0000FF"/>
                </a:solidFill>
                <a:latin typeface="Cantarell Regular"/>
              </a:rPr>
              <a:t>SimpleTest</a:t>
            </a:r>
            <a:r>
              <a:rPr lang="en-US" sz="3200" strike="noStrike" dirty="0" smtClean="0">
                <a:solidFill>
                  <a:srgbClr val="0000FF"/>
                </a:solidFill>
                <a:latin typeface="Cantarell Regular"/>
              </a:rPr>
              <a:t>, Jenkins </a:t>
            </a:r>
            <a:r>
              <a:rPr lang="en-US" sz="3200" strike="noStrike" dirty="0">
                <a:solidFill>
                  <a:srgbClr val="0000FF"/>
                </a:solidFill>
                <a:latin typeface="Cantarell Regular"/>
              </a:rPr>
              <a:t>(STDD/SDD</a:t>
            </a:r>
            <a:r>
              <a:rPr lang="en-US" sz="3200" strike="noStrike" dirty="0" smtClean="0">
                <a:solidFill>
                  <a:srgbClr val="0000FF"/>
                </a:solidFill>
                <a:latin typeface="Cantarell Regular"/>
              </a:rPr>
              <a:t>)</a:t>
            </a:r>
          </a:p>
          <a:p>
            <a:pPr>
              <a:lnSpc>
                <a:spcPct val="100000"/>
              </a:lnSpc>
            </a:pPr>
            <a:endParaRPr dirty="0"/>
          </a:p>
          <a:p>
            <a:pPr>
              <a:lnSpc>
                <a:spcPct val="100000"/>
              </a:lnSpc>
            </a:pPr>
            <a:endParaRPr dirty="0"/>
          </a:p>
          <a:p>
            <a:pPr>
              <a:lnSpc>
                <a:spcPct val="100000"/>
              </a:lnSpc>
            </a:pPr>
            <a:endParaRPr dirty="0"/>
          </a:p>
        </p:txBody>
      </p:sp>
      <p:pic>
        <p:nvPicPr>
          <p:cNvPr id="116" name="Picture 3"/>
          <p:cNvPicPr/>
          <p:nvPr/>
        </p:nvPicPr>
        <p:blipFill>
          <a:blip r:embed="rId3"/>
          <a:stretch/>
        </p:blipFill>
        <p:spPr>
          <a:xfrm>
            <a:off x="0" y="1753769"/>
            <a:ext cx="2452512" cy="3123720"/>
          </a:xfrm>
          <a:prstGeom prst="rect">
            <a:avLst/>
          </a:prstGeom>
          <a:ln>
            <a:noFill/>
          </a:ln>
        </p:spPr>
      </p:pic>
    </p:spTree>
    <p:extLst>
      <p:ext uri="{BB962C8B-B14F-4D97-AF65-F5344CB8AC3E}">
        <p14:creationId xmlns:p14="http://schemas.microsoft.com/office/powerpoint/2010/main" val="3322073372"/>
      </p:ext>
    </p:extLst>
  </p:cSld>
  <p:clrMapOvr>
    <a:masterClrMapping/>
  </p:clrMapOvr>
  <mc:AlternateContent xmlns:mc="http://schemas.openxmlformats.org/markup-compatibility/2006" xmlns:p14="http://schemas.microsoft.com/office/powerpoint/2010/main">
    <mc:Choice Requires="p14">
      <p:transition spd="slow" p14:dur="2000" advTm="15000"/>
    </mc:Choice>
    <mc:Fallback xmlns="">
      <p:transition xmlns:p14="http://schemas.microsoft.com/office/powerpoint/2010/main" spd="slow" advTm="15000"/>
    </mc:Fallback>
  </mc:AlternateContent>
  <p:timing>
    <p:tnLst>
      <p:par>
        <p:cTn xmlns:p14="http://schemas.microsoft.com/office/powerpoint/2010/mai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TextShape 1"/>
          <p:cNvSpPr txBox="1"/>
          <p:nvPr/>
        </p:nvSpPr>
        <p:spPr>
          <a:xfrm>
            <a:off x="834480" y="105120"/>
            <a:ext cx="7772040" cy="1469520"/>
          </a:xfrm>
          <a:prstGeom prst="rect">
            <a:avLst/>
          </a:prstGeom>
          <a:noFill/>
          <a:ln>
            <a:noFill/>
          </a:ln>
        </p:spPr>
        <p:txBody>
          <a:bodyPr anchor="ctr"/>
          <a:lstStyle/>
          <a:p>
            <a:pPr algn="ctr">
              <a:lnSpc>
                <a:spcPct val="100000"/>
              </a:lnSpc>
            </a:pPr>
            <a:r>
              <a:rPr lang="en-US" sz="4400" strike="noStrike" dirty="0">
                <a:solidFill>
                  <a:srgbClr val="000000"/>
                </a:solidFill>
                <a:latin typeface="Cantarell Regular"/>
              </a:rPr>
              <a:t> </a:t>
            </a:r>
            <a:r>
              <a:rPr lang="en-US" sz="4400" strike="noStrike" dirty="0">
                <a:solidFill>
                  <a:srgbClr val="000000"/>
                </a:solidFill>
                <a:latin typeface="FjallaOne"/>
                <a:cs typeface="FjallaOne"/>
              </a:rPr>
              <a:t>Problems/Limitations </a:t>
            </a:r>
            <a:endParaRPr dirty="0">
              <a:latin typeface="FjallaOne"/>
              <a:cs typeface="FjallaOne"/>
            </a:endParaRPr>
          </a:p>
        </p:txBody>
      </p:sp>
      <p:sp>
        <p:nvSpPr>
          <p:cNvPr id="118" name="TextShape 2"/>
          <p:cNvSpPr txBox="1"/>
          <p:nvPr/>
        </p:nvSpPr>
        <p:spPr>
          <a:xfrm>
            <a:off x="3707964" y="1780920"/>
            <a:ext cx="5270936" cy="1656547"/>
          </a:xfrm>
          <a:prstGeom prst="rect">
            <a:avLst/>
          </a:prstGeom>
          <a:noFill/>
          <a:ln>
            <a:noFill/>
          </a:ln>
        </p:spPr>
        <p:txBody>
          <a:bodyPr/>
          <a:lstStyle/>
          <a:p>
            <a:pPr>
              <a:lnSpc>
                <a:spcPct val="100000"/>
              </a:lnSpc>
              <a:buFont typeface="Arial"/>
              <a:buChar char="•"/>
            </a:pPr>
            <a:r>
              <a:rPr lang="en-US" sz="3200" strike="noStrike" dirty="0">
                <a:solidFill>
                  <a:srgbClr val="0000FF"/>
                </a:solidFill>
                <a:latin typeface="Cantarell Regular"/>
              </a:rPr>
              <a:t>Failed in </a:t>
            </a:r>
            <a:r>
              <a:rPr lang="en-US" sz="3200" strike="noStrike" dirty="0" err="1">
                <a:solidFill>
                  <a:srgbClr val="0000FF"/>
                </a:solidFill>
                <a:latin typeface="Cantarell Regular"/>
              </a:rPr>
              <a:t>Heartbleed</a:t>
            </a:r>
            <a:r>
              <a:rPr lang="en-US" sz="3200" strike="noStrike" dirty="0">
                <a:solidFill>
                  <a:srgbClr val="0000FF"/>
                </a:solidFill>
                <a:latin typeface="Cantarell Regular"/>
              </a:rPr>
              <a:t> </a:t>
            </a:r>
            <a:endParaRPr dirty="0">
              <a:solidFill>
                <a:srgbClr val="0000FF"/>
              </a:solidFill>
            </a:endParaRPr>
          </a:p>
          <a:p>
            <a:pPr>
              <a:lnSpc>
                <a:spcPct val="100000"/>
              </a:lnSpc>
              <a:buFont typeface="Arial"/>
              <a:buChar char="•"/>
            </a:pPr>
            <a:r>
              <a:rPr lang="en-US" sz="3200" dirty="0">
                <a:solidFill>
                  <a:srgbClr val="0000FF"/>
                </a:solidFill>
                <a:latin typeface="Cantarell Regular"/>
              </a:rPr>
              <a:t>O</a:t>
            </a:r>
            <a:r>
              <a:rPr lang="en-US" sz="3200" strike="noStrike" dirty="0" smtClean="0">
                <a:solidFill>
                  <a:srgbClr val="0000FF"/>
                </a:solidFill>
                <a:latin typeface="Cantarell Regular"/>
              </a:rPr>
              <a:t>ld</a:t>
            </a:r>
            <a:r>
              <a:rPr lang="en-US" sz="3200" strike="noStrike" dirty="0">
                <a:solidFill>
                  <a:srgbClr val="0000FF"/>
                </a:solidFill>
                <a:latin typeface="Cantarell Regular"/>
              </a:rPr>
              <a:t>/complex languages</a:t>
            </a:r>
            <a:endParaRPr dirty="0">
              <a:solidFill>
                <a:srgbClr val="0000FF"/>
              </a:solidFill>
            </a:endParaRPr>
          </a:p>
          <a:p>
            <a:pPr>
              <a:lnSpc>
                <a:spcPct val="100000"/>
              </a:lnSpc>
              <a:buFont typeface="Arial"/>
              <a:buChar char="•"/>
            </a:pPr>
            <a:r>
              <a:rPr lang="en-US" sz="3200" dirty="0">
                <a:solidFill>
                  <a:srgbClr val="0000FF"/>
                </a:solidFill>
                <a:latin typeface="Cantarell Regular"/>
              </a:rPr>
              <a:t>B</a:t>
            </a:r>
            <a:r>
              <a:rPr lang="en-US" sz="3200" strike="noStrike" dirty="0" smtClean="0">
                <a:solidFill>
                  <a:srgbClr val="0000FF"/>
                </a:solidFill>
                <a:latin typeface="Cantarell Regular"/>
              </a:rPr>
              <a:t>ad</a:t>
            </a:r>
            <a:r>
              <a:rPr lang="en-US" sz="3200" strike="noStrike" dirty="0">
                <a:solidFill>
                  <a:srgbClr val="0000FF"/>
                </a:solidFill>
                <a:latin typeface="Cantarell Regular"/>
              </a:rPr>
              <a:t>/complex code</a:t>
            </a:r>
            <a:endParaRPr dirty="0">
              <a:solidFill>
                <a:srgbClr val="0000FF"/>
              </a:solidFill>
            </a:endParaRPr>
          </a:p>
          <a:p>
            <a:pPr>
              <a:lnSpc>
                <a:spcPct val="100000"/>
              </a:lnSpc>
              <a:buFont typeface="Arial"/>
              <a:buChar char="•"/>
            </a:pPr>
            <a:r>
              <a:rPr lang="en-US" sz="3200" dirty="0">
                <a:solidFill>
                  <a:srgbClr val="0000FF"/>
                </a:solidFill>
                <a:latin typeface="Cantarell Regular"/>
              </a:rPr>
              <a:t>D</a:t>
            </a:r>
            <a:r>
              <a:rPr lang="en-US" sz="3200" strike="noStrike" dirty="0" smtClean="0">
                <a:solidFill>
                  <a:srgbClr val="0000FF"/>
                </a:solidFill>
                <a:latin typeface="Cantarell Regular"/>
              </a:rPr>
              <a:t>ynamic </a:t>
            </a:r>
            <a:r>
              <a:rPr lang="en-US" sz="3200" strike="noStrike" dirty="0">
                <a:solidFill>
                  <a:srgbClr val="0000FF"/>
                </a:solidFill>
                <a:latin typeface="Cantarell Regular"/>
              </a:rPr>
              <a:t>languages</a:t>
            </a:r>
            <a:endParaRPr dirty="0">
              <a:solidFill>
                <a:srgbClr val="0000FF"/>
              </a:solidFill>
            </a:endParaRPr>
          </a:p>
          <a:p>
            <a:pPr>
              <a:lnSpc>
                <a:spcPct val="100000"/>
              </a:lnSpc>
            </a:pPr>
            <a:endParaRPr dirty="0"/>
          </a:p>
          <a:p>
            <a:pPr>
              <a:lnSpc>
                <a:spcPct val="100000"/>
              </a:lnSpc>
            </a:pPr>
            <a:endParaRPr dirty="0"/>
          </a:p>
          <a:p>
            <a:pPr>
              <a:lnSpc>
                <a:spcPct val="100000"/>
              </a:lnSpc>
            </a:pPr>
            <a:endParaRPr dirty="0"/>
          </a:p>
        </p:txBody>
      </p:sp>
      <p:pic>
        <p:nvPicPr>
          <p:cNvPr id="6" name="Picture 5" descr="got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3564" y="1464733"/>
            <a:ext cx="3454400" cy="3945467"/>
          </a:xfrm>
          <a:prstGeom prst="rect">
            <a:avLst/>
          </a:prstGeom>
        </p:spPr>
      </p:pic>
    </p:spTree>
    <p:extLst>
      <p:ext uri="{BB962C8B-B14F-4D97-AF65-F5344CB8AC3E}">
        <p14:creationId xmlns:p14="http://schemas.microsoft.com/office/powerpoint/2010/main" val="2629361971"/>
      </p:ext>
    </p:extLst>
  </p:cSld>
  <p:clrMapOvr>
    <a:masterClrMapping/>
  </p:clrMapOvr>
  <mc:AlternateContent xmlns:mc="http://schemas.openxmlformats.org/markup-compatibility/2006" xmlns:p14="http://schemas.microsoft.com/office/powerpoint/2010/main">
    <mc:Choice Requires="p14">
      <p:transition spd="slow" p14:dur="2000" advTm="15000"/>
    </mc:Choice>
    <mc:Fallback xmlns="">
      <p:transition xmlns:p14="http://schemas.microsoft.com/office/powerpoint/2010/main" spd="slow" advTm="15000"/>
    </mc:Fallback>
  </mc:AlternateContent>
  <p:timing>
    <p:tnLst>
      <p:par>
        <p:cTn xmlns:p14="http://schemas.microsoft.com/office/powerpoint/2010/mai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TextShape 1"/>
          <p:cNvSpPr txBox="1"/>
          <p:nvPr/>
        </p:nvSpPr>
        <p:spPr>
          <a:xfrm>
            <a:off x="778860" y="105120"/>
            <a:ext cx="7772040" cy="1469520"/>
          </a:xfrm>
          <a:prstGeom prst="rect">
            <a:avLst/>
          </a:prstGeom>
          <a:noFill/>
          <a:ln>
            <a:noFill/>
          </a:ln>
        </p:spPr>
        <p:txBody>
          <a:bodyPr anchor="ctr"/>
          <a:lstStyle/>
          <a:p>
            <a:pPr algn="ctr">
              <a:lnSpc>
                <a:spcPct val="100000"/>
              </a:lnSpc>
            </a:pPr>
            <a:r>
              <a:rPr lang="en-US" sz="4400" strike="noStrike" dirty="0">
                <a:solidFill>
                  <a:srgbClr val="000000"/>
                </a:solidFill>
                <a:latin typeface="Cantarell Regular"/>
              </a:rPr>
              <a:t> </a:t>
            </a:r>
            <a:r>
              <a:rPr lang="en-US" sz="4400" strike="noStrike" dirty="0">
                <a:solidFill>
                  <a:srgbClr val="000000"/>
                </a:solidFill>
                <a:latin typeface="FjallaOne"/>
                <a:cs typeface="FjallaOne"/>
              </a:rPr>
              <a:t>Dynamic App </a:t>
            </a:r>
            <a:r>
              <a:rPr lang="en-US" sz="4400" strike="noStrike" dirty="0" smtClean="0">
                <a:solidFill>
                  <a:srgbClr val="000000"/>
                </a:solidFill>
                <a:latin typeface="FjallaOne"/>
                <a:cs typeface="FjallaOne"/>
              </a:rPr>
              <a:t>Analysis (DAST) </a:t>
            </a:r>
            <a:endParaRPr dirty="0">
              <a:latin typeface="FjallaOne"/>
              <a:cs typeface="FjallaOne"/>
            </a:endParaRPr>
          </a:p>
        </p:txBody>
      </p:sp>
      <p:sp>
        <p:nvSpPr>
          <p:cNvPr id="121" name="TextShape 2"/>
          <p:cNvSpPr txBox="1"/>
          <p:nvPr/>
        </p:nvSpPr>
        <p:spPr>
          <a:xfrm>
            <a:off x="3124200" y="1780920"/>
            <a:ext cx="4727760" cy="1752120"/>
          </a:xfrm>
          <a:prstGeom prst="rect">
            <a:avLst/>
          </a:prstGeom>
          <a:noFill/>
          <a:ln>
            <a:noFill/>
          </a:ln>
        </p:spPr>
        <p:txBody>
          <a:bodyPr/>
          <a:lstStyle/>
          <a:p>
            <a:pPr>
              <a:lnSpc>
                <a:spcPct val="100000"/>
              </a:lnSpc>
              <a:buFont typeface="Arial"/>
              <a:buChar char="•"/>
            </a:pPr>
            <a:r>
              <a:rPr lang="en-US" sz="3200" strike="noStrike" dirty="0">
                <a:solidFill>
                  <a:srgbClr val="0000FF"/>
                </a:solidFill>
                <a:latin typeface="Cantarell Regular"/>
              </a:rPr>
              <a:t>Pen tests/</a:t>
            </a:r>
            <a:r>
              <a:rPr lang="en-US" sz="3200" strike="noStrike" dirty="0" err="1">
                <a:solidFill>
                  <a:srgbClr val="0000FF"/>
                </a:solidFill>
                <a:latin typeface="Cantarell Regular"/>
              </a:rPr>
              <a:t>vuln</a:t>
            </a:r>
            <a:r>
              <a:rPr lang="en-US" sz="3200" strike="noStrike" dirty="0">
                <a:solidFill>
                  <a:srgbClr val="0000FF"/>
                </a:solidFill>
                <a:latin typeface="Cantarell Regular"/>
              </a:rPr>
              <a:t> </a:t>
            </a:r>
            <a:r>
              <a:rPr lang="en-US" sz="3200" strike="noStrike" dirty="0" smtClean="0">
                <a:solidFill>
                  <a:srgbClr val="0000FF"/>
                </a:solidFill>
                <a:latin typeface="Cantarell Regular"/>
              </a:rPr>
              <a:t>scans</a:t>
            </a:r>
            <a:endParaRPr dirty="0">
              <a:solidFill>
                <a:srgbClr val="0000FF"/>
              </a:solidFill>
            </a:endParaRPr>
          </a:p>
          <a:p>
            <a:pPr>
              <a:lnSpc>
                <a:spcPct val="100000"/>
              </a:lnSpc>
              <a:buFont typeface="Arial"/>
              <a:buChar char="•"/>
            </a:pPr>
            <a:r>
              <a:rPr lang="en-US" sz="3200" strike="noStrike" dirty="0">
                <a:solidFill>
                  <a:srgbClr val="0000FF"/>
                </a:solidFill>
                <a:latin typeface="Cantarell Regular"/>
              </a:rPr>
              <a:t>Web app scanner: ZAP</a:t>
            </a:r>
            <a:endParaRPr dirty="0">
              <a:solidFill>
                <a:srgbClr val="0000FF"/>
              </a:solidFill>
            </a:endParaRPr>
          </a:p>
          <a:p>
            <a:pPr>
              <a:lnSpc>
                <a:spcPct val="100000"/>
              </a:lnSpc>
              <a:buFont typeface="Arial"/>
              <a:buChar char="•"/>
            </a:pPr>
            <a:r>
              <a:rPr lang="en-US" sz="3200" dirty="0">
                <a:solidFill>
                  <a:srgbClr val="0000FF"/>
                </a:solidFill>
                <a:latin typeface="Cantarell Regular"/>
              </a:rPr>
              <a:t>F</a:t>
            </a:r>
            <a:r>
              <a:rPr lang="en-US" sz="3200" dirty="0" smtClean="0">
                <a:solidFill>
                  <a:srgbClr val="0000FF"/>
                </a:solidFill>
                <a:latin typeface="Cantarell Regular"/>
              </a:rPr>
              <a:t>alse </a:t>
            </a:r>
            <a:r>
              <a:rPr lang="en-US" sz="3200" dirty="0">
                <a:solidFill>
                  <a:srgbClr val="0000FF"/>
                </a:solidFill>
                <a:latin typeface="Cantarell Regular"/>
              </a:rPr>
              <a:t>p</a:t>
            </a:r>
            <a:r>
              <a:rPr lang="en-US" sz="3200" dirty="0" smtClean="0">
                <a:solidFill>
                  <a:srgbClr val="0000FF"/>
                </a:solidFill>
                <a:latin typeface="Cantarell Regular"/>
              </a:rPr>
              <a:t>ositives</a:t>
            </a:r>
            <a:endParaRPr dirty="0">
              <a:solidFill>
                <a:srgbClr val="0000FF"/>
              </a:solidFill>
            </a:endParaRPr>
          </a:p>
          <a:p>
            <a:pPr>
              <a:lnSpc>
                <a:spcPct val="100000"/>
              </a:lnSpc>
            </a:pPr>
            <a:endParaRPr dirty="0"/>
          </a:p>
          <a:p>
            <a:pPr>
              <a:lnSpc>
                <a:spcPct val="100000"/>
              </a:lnSpc>
            </a:pPr>
            <a:endParaRPr dirty="0"/>
          </a:p>
          <a:p>
            <a:pPr>
              <a:lnSpc>
                <a:spcPct val="100000"/>
              </a:lnSpc>
            </a:pPr>
            <a:endParaRPr dirty="0"/>
          </a:p>
          <a:p>
            <a:pPr>
              <a:lnSpc>
                <a:spcPct val="100000"/>
              </a:lnSpc>
            </a:pPr>
            <a:endParaRPr dirty="0"/>
          </a:p>
        </p:txBody>
      </p:sp>
      <p:pic>
        <p:nvPicPr>
          <p:cNvPr id="3" name="Picture 2"/>
          <p:cNvPicPr>
            <a:picLocks noChangeAspect="1"/>
          </p:cNvPicPr>
          <p:nvPr/>
        </p:nvPicPr>
        <p:blipFill>
          <a:blip r:embed="rId3"/>
          <a:stretch>
            <a:fillRect/>
          </a:stretch>
        </p:blipFill>
        <p:spPr>
          <a:xfrm>
            <a:off x="778860" y="2201333"/>
            <a:ext cx="1587500" cy="2116667"/>
          </a:xfrm>
          <a:prstGeom prst="rect">
            <a:avLst/>
          </a:prstGeom>
        </p:spPr>
      </p:pic>
    </p:spTree>
    <p:extLst>
      <p:ext uri="{BB962C8B-B14F-4D97-AF65-F5344CB8AC3E}">
        <p14:creationId xmlns:p14="http://schemas.microsoft.com/office/powerpoint/2010/main" val="479413169"/>
      </p:ext>
    </p:extLst>
  </p:cSld>
  <p:clrMapOvr>
    <a:masterClrMapping/>
  </p:clrMapOvr>
  <mc:AlternateContent xmlns:mc="http://schemas.openxmlformats.org/markup-compatibility/2006" xmlns:p14="http://schemas.microsoft.com/office/powerpoint/2010/main">
    <mc:Choice Requires="p14">
      <p:transition spd="slow" p14:dur="2000" advTm="15000"/>
    </mc:Choice>
    <mc:Fallback xmlns="">
      <p:transition xmlns:p14="http://schemas.microsoft.com/office/powerpoint/2010/main" spd="slow" advTm="15000"/>
    </mc:Fallback>
  </mc:AlternateContent>
  <p:timing>
    <p:tnLst>
      <p:par>
        <p:cTn xmlns:p14="http://schemas.microsoft.com/office/powerpoint/2010/mai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TextShape 1"/>
          <p:cNvSpPr txBox="1"/>
          <p:nvPr/>
        </p:nvSpPr>
        <p:spPr>
          <a:xfrm>
            <a:off x="834480" y="105120"/>
            <a:ext cx="7772040" cy="1469520"/>
          </a:xfrm>
          <a:prstGeom prst="rect">
            <a:avLst/>
          </a:prstGeom>
          <a:noFill/>
          <a:ln>
            <a:noFill/>
          </a:ln>
        </p:spPr>
        <p:txBody>
          <a:bodyPr anchor="ctr"/>
          <a:lstStyle/>
          <a:p>
            <a:pPr algn="ctr">
              <a:lnSpc>
                <a:spcPct val="100000"/>
              </a:lnSpc>
            </a:pPr>
            <a:r>
              <a:rPr lang="en-US" sz="4400" strike="noStrike" dirty="0">
                <a:solidFill>
                  <a:srgbClr val="000000"/>
                </a:solidFill>
                <a:latin typeface="Cantarell Regular"/>
              </a:rPr>
              <a:t> </a:t>
            </a:r>
            <a:r>
              <a:rPr lang="en-US" sz="4400" strike="noStrike" dirty="0" smtClean="0">
                <a:solidFill>
                  <a:srgbClr val="000000"/>
                </a:solidFill>
                <a:latin typeface="FjallaOne"/>
                <a:cs typeface="FjallaOne"/>
              </a:rPr>
              <a:t>DevOps Pipeline vs</a:t>
            </a:r>
            <a:r>
              <a:rPr lang="en-US" sz="4400" dirty="0" smtClean="0">
                <a:solidFill>
                  <a:srgbClr val="000000"/>
                </a:solidFill>
                <a:latin typeface="FjallaOne"/>
                <a:cs typeface="FjallaOne"/>
              </a:rPr>
              <a:t>. Lifecycle </a:t>
            </a:r>
            <a:r>
              <a:rPr lang="en-US" sz="4400" strike="noStrike" dirty="0" smtClean="0">
                <a:solidFill>
                  <a:srgbClr val="000000"/>
                </a:solidFill>
                <a:latin typeface="FjallaOne"/>
                <a:cs typeface="FjallaOne"/>
              </a:rPr>
              <a:t> </a:t>
            </a:r>
            <a:endParaRPr dirty="0">
              <a:latin typeface="FjallaOne"/>
              <a:cs typeface="FjallaOne"/>
            </a:endParaRPr>
          </a:p>
        </p:txBody>
      </p:sp>
      <p:sp>
        <p:nvSpPr>
          <p:cNvPr id="121" name="TextShape 2"/>
          <p:cNvSpPr txBox="1"/>
          <p:nvPr/>
        </p:nvSpPr>
        <p:spPr>
          <a:xfrm>
            <a:off x="4145913" y="1574640"/>
            <a:ext cx="4846631" cy="1923744"/>
          </a:xfrm>
          <a:prstGeom prst="rect">
            <a:avLst/>
          </a:prstGeom>
          <a:noFill/>
          <a:ln>
            <a:noFill/>
          </a:ln>
        </p:spPr>
        <p:txBody>
          <a:bodyPr/>
          <a:lstStyle/>
          <a:p>
            <a:pPr>
              <a:lnSpc>
                <a:spcPct val="100000"/>
              </a:lnSpc>
              <a:buFont typeface="Arial"/>
              <a:buChar char="•"/>
            </a:pPr>
            <a:r>
              <a:rPr lang="en-US" sz="3200" strike="noStrike" dirty="0" smtClean="0">
                <a:solidFill>
                  <a:srgbClr val="8B8B8B"/>
                </a:solidFill>
                <a:latin typeface="Cantarell Regular"/>
              </a:rPr>
              <a:t> </a:t>
            </a:r>
            <a:r>
              <a:rPr lang="en-US" sz="3200" strike="noStrike" dirty="0" smtClean="0">
                <a:solidFill>
                  <a:srgbClr val="0000FF"/>
                </a:solidFill>
                <a:latin typeface="Cantarell Regular"/>
              </a:rPr>
              <a:t>Continuous feedback </a:t>
            </a:r>
          </a:p>
          <a:p>
            <a:pPr>
              <a:lnSpc>
                <a:spcPct val="100000"/>
              </a:lnSpc>
              <a:buFont typeface="Arial"/>
              <a:buChar char="•"/>
            </a:pPr>
            <a:r>
              <a:rPr lang="en-US" sz="3200" dirty="0">
                <a:solidFill>
                  <a:srgbClr val="0000FF"/>
                </a:solidFill>
                <a:latin typeface="Cantarell Regular"/>
              </a:rPr>
              <a:t> </a:t>
            </a:r>
            <a:r>
              <a:rPr lang="en-US" sz="3200" dirty="0" smtClean="0">
                <a:solidFill>
                  <a:srgbClr val="0000FF"/>
                </a:solidFill>
                <a:latin typeface="Cantarell Regular"/>
              </a:rPr>
              <a:t>Event aggregation, normalization, correlation</a:t>
            </a:r>
          </a:p>
          <a:p>
            <a:pPr>
              <a:lnSpc>
                <a:spcPct val="100000"/>
              </a:lnSpc>
              <a:buFont typeface="Arial"/>
              <a:buChar char="•"/>
            </a:pPr>
            <a:r>
              <a:rPr lang="en-US" sz="3200" dirty="0" smtClean="0">
                <a:solidFill>
                  <a:srgbClr val="0000FF"/>
                </a:solidFill>
                <a:latin typeface="Cantarell Regular"/>
              </a:rPr>
              <a:t>Trickle testing, deployment</a:t>
            </a:r>
          </a:p>
          <a:p>
            <a:pPr>
              <a:lnSpc>
                <a:spcPct val="100000"/>
              </a:lnSpc>
              <a:buFont typeface="Arial"/>
              <a:buChar char="•"/>
            </a:pPr>
            <a:endParaRPr dirty="0"/>
          </a:p>
          <a:p>
            <a:pPr>
              <a:lnSpc>
                <a:spcPct val="100000"/>
              </a:lnSpc>
            </a:pPr>
            <a:endParaRPr dirty="0"/>
          </a:p>
          <a:p>
            <a:pPr>
              <a:lnSpc>
                <a:spcPct val="100000"/>
              </a:lnSpc>
            </a:pPr>
            <a:endParaRPr dirty="0"/>
          </a:p>
          <a:p>
            <a:pPr>
              <a:lnSpc>
                <a:spcPct val="100000"/>
              </a:lnSpc>
            </a:pPr>
            <a:endParaRPr dirty="0"/>
          </a:p>
          <a:p>
            <a:pPr>
              <a:lnSpc>
                <a:spcPct val="100000"/>
              </a:lnSpc>
            </a:pPr>
            <a:endParaRPr dirty="0"/>
          </a:p>
        </p:txBody>
      </p:sp>
      <p:pic>
        <p:nvPicPr>
          <p:cNvPr id="2" name="Picture 1"/>
          <p:cNvPicPr>
            <a:picLocks noChangeAspect="1"/>
          </p:cNvPicPr>
          <p:nvPr/>
        </p:nvPicPr>
        <p:blipFill>
          <a:blip r:embed="rId3"/>
          <a:stretch>
            <a:fillRect/>
          </a:stretch>
        </p:blipFill>
        <p:spPr>
          <a:xfrm>
            <a:off x="0" y="1722533"/>
            <a:ext cx="3822700" cy="1698001"/>
          </a:xfrm>
          <a:prstGeom prst="rect">
            <a:avLst/>
          </a:prstGeom>
        </p:spPr>
      </p:pic>
      <p:pic>
        <p:nvPicPr>
          <p:cNvPr id="5" name="Picture 4"/>
          <p:cNvPicPr>
            <a:picLocks noChangeAspect="1"/>
          </p:cNvPicPr>
          <p:nvPr/>
        </p:nvPicPr>
        <p:blipFill>
          <a:blip r:embed="rId4"/>
          <a:stretch>
            <a:fillRect/>
          </a:stretch>
        </p:blipFill>
        <p:spPr>
          <a:xfrm>
            <a:off x="333995" y="3658897"/>
            <a:ext cx="2844800" cy="2919336"/>
          </a:xfrm>
          <a:prstGeom prst="rect">
            <a:avLst/>
          </a:prstGeom>
        </p:spPr>
      </p:pic>
    </p:spTree>
    <p:extLst>
      <p:ext uri="{BB962C8B-B14F-4D97-AF65-F5344CB8AC3E}">
        <p14:creationId xmlns:p14="http://schemas.microsoft.com/office/powerpoint/2010/main" val="3258253446"/>
      </p:ext>
    </p:extLst>
  </p:cSld>
  <p:clrMapOvr>
    <a:masterClrMapping/>
  </p:clrMapOvr>
  <mc:AlternateContent xmlns:mc="http://schemas.openxmlformats.org/markup-compatibility/2006" xmlns:p14="http://schemas.microsoft.com/office/powerpoint/2010/main">
    <mc:Choice Requires="p14">
      <p:transition spd="slow" p14:dur="2000" advTm="15000"/>
    </mc:Choice>
    <mc:Fallback xmlns="">
      <p:transition xmlns:p14="http://schemas.microsoft.com/office/powerpoint/2010/main" spd="slow" advTm="15000"/>
    </mc:Fallback>
  </mc:AlternateContent>
  <p:timing>
    <p:tnLst>
      <p:par>
        <p:cTn xmlns:p14="http://schemas.microsoft.com/office/powerpoint/2010/mai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TextShape 1"/>
          <p:cNvSpPr txBox="1"/>
          <p:nvPr/>
        </p:nvSpPr>
        <p:spPr>
          <a:xfrm>
            <a:off x="834480" y="105120"/>
            <a:ext cx="7772040" cy="1469520"/>
          </a:xfrm>
          <a:prstGeom prst="rect">
            <a:avLst/>
          </a:prstGeom>
          <a:noFill/>
          <a:ln>
            <a:noFill/>
          </a:ln>
        </p:spPr>
        <p:txBody>
          <a:bodyPr anchor="ctr"/>
          <a:lstStyle/>
          <a:p>
            <a:pPr algn="ctr">
              <a:lnSpc>
                <a:spcPct val="100000"/>
              </a:lnSpc>
            </a:pPr>
            <a:r>
              <a:rPr lang="en-US" sz="4400" strike="noStrike" dirty="0">
                <a:solidFill>
                  <a:srgbClr val="000000"/>
                </a:solidFill>
                <a:latin typeface="Cantarell Regular"/>
              </a:rPr>
              <a:t> </a:t>
            </a:r>
            <a:r>
              <a:rPr lang="en-US" sz="4400" strike="noStrike" dirty="0">
                <a:solidFill>
                  <a:srgbClr val="000000"/>
                </a:solidFill>
                <a:latin typeface="FjallaOne"/>
                <a:cs typeface="FjallaOne"/>
              </a:rPr>
              <a:t>Code Review/Collaboration</a:t>
            </a:r>
            <a:endParaRPr dirty="0">
              <a:latin typeface="FjallaOne"/>
              <a:cs typeface="FjallaOne"/>
            </a:endParaRPr>
          </a:p>
        </p:txBody>
      </p:sp>
      <p:sp>
        <p:nvSpPr>
          <p:cNvPr id="124" name="TextShape 2"/>
          <p:cNvSpPr txBox="1"/>
          <p:nvPr/>
        </p:nvSpPr>
        <p:spPr>
          <a:xfrm>
            <a:off x="3561981" y="1780920"/>
            <a:ext cx="4289979" cy="1752120"/>
          </a:xfrm>
          <a:prstGeom prst="rect">
            <a:avLst/>
          </a:prstGeom>
          <a:noFill/>
          <a:ln>
            <a:noFill/>
          </a:ln>
        </p:spPr>
        <p:txBody>
          <a:bodyPr/>
          <a:lstStyle/>
          <a:p>
            <a:pPr>
              <a:lnSpc>
                <a:spcPct val="100000"/>
              </a:lnSpc>
              <a:buFont typeface="Arial"/>
              <a:buChar char="•"/>
            </a:pPr>
            <a:r>
              <a:rPr lang="en-US" sz="3200" dirty="0" smtClean="0">
                <a:solidFill>
                  <a:srgbClr val="0000FF"/>
                </a:solidFill>
                <a:latin typeface="Cantarell Regular"/>
              </a:rPr>
              <a:t>Code review app</a:t>
            </a:r>
            <a:endParaRPr lang="en-US" sz="3200" strike="noStrike" dirty="0" smtClean="0">
              <a:solidFill>
                <a:srgbClr val="0000FF"/>
              </a:solidFill>
              <a:latin typeface="Cantarell Regular"/>
            </a:endParaRPr>
          </a:p>
          <a:p>
            <a:pPr>
              <a:lnSpc>
                <a:spcPct val="100000"/>
              </a:lnSpc>
              <a:buFont typeface="Arial"/>
              <a:buChar char="•"/>
            </a:pPr>
            <a:r>
              <a:rPr lang="en-US" sz="3200" strike="noStrike" dirty="0" smtClean="0">
                <a:solidFill>
                  <a:srgbClr val="0000FF"/>
                </a:solidFill>
                <a:latin typeface="Cantarell Regular"/>
              </a:rPr>
              <a:t>Review </a:t>
            </a:r>
            <a:r>
              <a:rPr lang="en-US" sz="3200" strike="noStrike" dirty="0">
                <a:solidFill>
                  <a:srgbClr val="0000FF"/>
                </a:solidFill>
                <a:latin typeface="Cantarell Regular"/>
              </a:rPr>
              <a:t>board</a:t>
            </a:r>
            <a:endParaRPr dirty="0">
              <a:solidFill>
                <a:srgbClr val="0000FF"/>
              </a:solidFill>
            </a:endParaRPr>
          </a:p>
          <a:p>
            <a:pPr>
              <a:lnSpc>
                <a:spcPct val="100000"/>
              </a:lnSpc>
              <a:buFont typeface="Arial"/>
              <a:buChar char="•"/>
            </a:pPr>
            <a:r>
              <a:rPr lang="en-US" sz="3200" strike="noStrike" dirty="0">
                <a:solidFill>
                  <a:srgbClr val="0000FF"/>
                </a:solidFill>
                <a:latin typeface="Cantarell Regular"/>
              </a:rPr>
              <a:t>CI: Jenkins</a:t>
            </a:r>
            <a:endParaRPr dirty="0">
              <a:solidFill>
                <a:srgbClr val="0000FF"/>
              </a:solidFill>
            </a:endParaRPr>
          </a:p>
          <a:p>
            <a:pPr>
              <a:lnSpc>
                <a:spcPct val="100000"/>
              </a:lnSpc>
              <a:buFont typeface="Arial"/>
              <a:buChar char="•"/>
            </a:pPr>
            <a:r>
              <a:rPr lang="en-US" sz="3200" strike="noStrike" dirty="0">
                <a:solidFill>
                  <a:srgbClr val="0000FF"/>
                </a:solidFill>
                <a:latin typeface="Cantarell Regular"/>
              </a:rPr>
              <a:t>Paired programming</a:t>
            </a:r>
            <a:endParaRPr dirty="0">
              <a:solidFill>
                <a:srgbClr val="0000FF"/>
              </a:solidFill>
            </a:endParaRPr>
          </a:p>
          <a:p>
            <a:pPr>
              <a:lnSpc>
                <a:spcPct val="100000"/>
              </a:lnSpc>
            </a:pPr>
            <a:endParaRPr dirty="0"/>
          </a:p>
          <a:p>
            <a:pPr>
              <a:lnSpc>
                <a:spcPct val="100000"/>
              </a:lnSpc>
            </a:pPr>
            <a:endParaRPr dirty="0"/>
          </a:p>
          <a:p>
            <a:pPr>
              <a:lnSpc>
                <a:spcPct val="100000"/>
              </a:lnSpc>
            </a:pPr>
            <a:endParaRPr dirty="0"/>
          </a:p>
          <a:p>
            <a:pPr>
              <a:lnSpc>
                <a:spcPct val="100000"/>
              </a:lnSpc>
            </a:pPr>
            <a:endParaRPr dirty="0"/>
          </a:p>
          <a:p>
            <a:pPr>
              <a:lnSpc>
                <a:spcPct val="100000"/>
              </a:lnSpc>
            </a:pPr>
            <a:endParaRPr dirty="0"/>
          </a:p>
        </p:txBody>
      </p:sp>
      <p:pic>
        <p:nvPicPr>
          <p:cNvPr id="2" name="Picture 1"/>
          <p:cNvPicPr>
            <a:picLocks noChangeAspect="1"/>
          </p:cNvPicPr>
          <p:nvPr/>
        </p:nvPicPr>
        <p:blipFill>
          <a:blip r:embed="rId3"/>
          <a:stretch>
            <a:fillRect/>
          </a:stretch>
        </p:blipFill>
        <p:spPr>
          <a:xfrm>
            <a:off x="419100" y="2082800"/>
            <a:ext cx="3048000" cy="2709333"/>
          </a:xfrm>
          <a:prstGeom prst="rect">
            <a:avLst/>
          </a:prstGeom>
        </p:spPr>
      </p:pic>
    </p:spTree>
    <p:extLst>
      <p:ext uri="{BB962C8B-B14F-4D97-AF65-F5344CB8AC3E}">
        <p14:creationId xmlns:p14="http://schemas.microsoft.com/office/powerpoint/2010/main" val="3359265204"/>
      </p:ext>
    </p:extLst>
  </p:cSld>
  <p:clrMapOvr>
    <a:masterClrMapping/>
  </p:clrMapOvr>
  <mc:AlternateContent xmlns:mc="http://schemas.openxmlformats.org/markup-compatibility/2006" xmlns:p14="http://schemas.microsoft.com/office/powerpoint/2010/main">
    <mc:Choice Requires="p14">
      <p:transition spd="slow" p14:dur="2000" advTm="15000"/>
    </mc:Choice>
    <mc:Fallback xmlns="">
      <p:transition xmlns:p14="http://schemas.microsoft.com/office/powerpoint/2010/main" spd="slow" advTm="15000"/>
    </mc:Fallback>
  </mc:AlternateContent>
  <p:timing>
    <p:tnLst>
      <p:par>
        <p:cTn xmlns:p14="http://schemas.microsoft.com/office/powerpoint/2010/mai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TextShape 1"/>
          <p:cNvSpPr txBox="1"/>
          <p:nvPr/>
        </p:nvSpPr>
        <p:spPr>
          <a:xfrm>
            <a:off x="834480" y="105120"/>
            <a:ext cx="7772040" cy="1469520"/>
          </a:xfrm>
          <a:prstGeom prst="rect">
            <a:avLst/>
          </a:prstGeom>
          <a:noFill/>
          <a:ln>
            <a:noFill/>
          </a:ln>
        </p:spPr>
        <p:txBody>
          <a:bodyPr anchor="ctr"/>
          <a:lstStyle/>
          <a:p>
            <a:pPr algn="ctr">
              <a:lnSpc>
                <a:spcPct val="100000"/>
              </a:lnSpc>
            </a:pPr>
            <a:r>
              <a:rPr lang="en-US" sz="4400" strike="noStrike" dirty="0">
                <a:solidFill>
                  <a:srgbClr val="000000"/>
                </a:solidFill>
                <a:latin typeface="Cantarell Regular"/>
              </a:rPr>
              <a:t> </a:t>
            </a:r>
            <a:r>
              <a:rPr lang="en-US" sz="4400" strike="noStrike" dirty="0">
                <a:solidFill>
                  <a:srgbClr val="000000"/>
                </a:solidFill>
                <a:latin typeface="FjallaOne"/>
                <a:cs typeface="FjallaOne"/>
              </a:rPr>
              <a:t>Architectural Risk Analysis</a:t>
            </a:r>
            <a:endParaRPr dirty="0">
              <a:latin typeface="FjallaOne"/>
              <a:cs typeface="FjallaOne"/>
            </a:endParaRPr>
          </a:p>
        </p:txBody>
      </p:sp>
      <p:sp>
        <p:nvSpPr>
          <p:cNvPr id="127" name="TextShape 2"/>
          <p:cNvSpPr txBox="1"/>
          <p:nvPr/>
        </p:nvSpPr>
        <p:spPr>
          <a:xfrm>
            <a:off x="2905058" y="1780920"/>
            <a:ext cx="5701462" cy="1508195"/>
          </a:xfrm>
          <a:prstGeom prst="rect">
            <a:avLst/>
          </a:prstGeom>
          <a:noFill/>
          <a:ln>
            <a:noFill/>
          </a:ln>
        </p:spPr>
        <p:txBody>
          <a:bodyPr/>
          <a:lstStyle/>
          <a:p>
            <a:pPr>
              <a:lnSpc>
                <a:spcPct val="100000"/>
              </a:lnSpc>
              <a:buFont typeface="Arial"/>
              <a:buChar char="•"/>
            </a:pPr>
            <a:r>
              <a:rPr lang="en-US" sz="3200" dirty="0">
                <a:solidFill>
                  <a:srgbClr val="0000FF"/>
                </a:solidFill>
                <a:latin typeface="Cantarell Regular"/>
              </a:rPr>
              <a:t>D</a:t>
            </a:r>
            <a:r>
              <a:rPr lang="en-US" sz="3200" dirty="0" smtClean="0">
                <a:solidFill>
                  <a:srgbClr val="0000FF"/>
                </a:solidFill>
                <a:latin typeface="Cantarell Regular"/>
              </a:rPr>
              <a:t>esign flaws vs. bugs</a:t>
            </a:r>
            <a:endParaRPr lang="en-US" sz="3200" strike="noStrike" dirty="0" smtClean="0">
              <a:solidFill>
                <a:srgbClr val="0000FF"/>
              </a:solidFill>
              <a:latin typeface="Cantarell Regular"/>
            </a:endParaRPr>
          </a:p>
          <a:p>
            <a:pPr>
              <a:lnSpc>
                <a:spcPct val="100000"/>
              </a:lnSpc>
              <a:buFont typeface="Arial"/>
              <a:buChar char="•"/>
            </a:pPr>
            <a:r>
              <a:rPr lang="en-US" sz="3200" strike="noStrike" dirty="0" smtClean="0">
                <a:solidFill>
                  <a:srgbClr val="0000FF"/>
                </a:solidFill>
                <a:latin typeface="Cantarell Regular"/>
              </a:rPr>
              <a:t>Scope </a:t>
            </a:r>
            <a:r>
              <a:rPr lang="en-US" sz="3200" strike="noStrike" dirty="0">
                <a:solidFill>
                  <a:srgbClr val="0000FF"/>
                </a:solidFill>
                <a:latin typeface="Cantarell Regular"/>
              </a:rPr>
              <a:t>of </a:t>
            </a:r>
            <a:r>
              <a:rPr lang="en-US" sz="3200" strike="noStrike" dirty="0" smtClean="0">
                <a:solidFill>
                  <a:srgbClr val="0000FF"/>
                </a:solidFill>
                <a:latin typeface="Cantarell Regular"/>
              </a:rPr>
              <a:t>impact, risk potential</a:t>
            </a:r>
          </a:p>
          <a:p>
            <a:pPr>
              <a:lnSpc>
                <a:spcPct val="100000"/>
              </a:lnSpc>
              <a:buFont typeface="Arial"/>
              <a:buChar char="•"/>
            </a:pPr>
            <a:r>
              <a:rPr lang="en-US" sz="3200" strike="noStrike" dirty="0" smtClean="0">
                <a:solidFill>
                  <a:srgbClr val="0000FF"/>
                </a:solidFill>
                <a:latin typeface="Cantarell Regular"/>
              </a:rPr>
              <a:t>Safeguards</a:t>
            </a:r>
            <a:endParaRPr dirty="0">
              <a:solidFill>
                <a:srgbClr val="0000FF"/>
              </a:solidFill>
            </a:endParaRPr>
          </a:p>
          <a:p>
            <a:pPr>
              <a:lnSpc>
                <a:spcPct val="100000"/>
              </a:lnSpc>
            </a:pPr>
            <a:endParaRPr dirty="0"/>
          </a:p>
          <a:p>
            <a:pPr>
              <a:lnSpc>
                <a:spcPct val="100000"/>
              </a:lnSpc>
            </a:pPr>
            <a:endParaRPr dirty="0"/>
          </a:p>
          <a:p>
            <a:pPr>
              <a:lnSpc>
                <a:spcPct val="100000"/>
              </a:lnSpc>
            </a:pPr>
            <a:endParaRPr dirty="0"/>
          </a:p>
          <a:p>
            <a:pPr>
              <a:lnSpc>
                <a:spcPct val="100000"/>
              </a:lnSpc>
            </a:pPr>
            <a:endParaRPr dirty="0"/>
          </a:p>
          <a:p>
            <a:pPr>
              <a:lnSpc>
                <a:spcPct val="100000"/>
              </a:lnSpc>
            </a:pPr>
            <a:endParaRPr dirty="0"/>
          </a:p>
        </p:txBody>
      </p:sp>
      <p:pic>
        <p:nvPicPr>
          <p:cNvPr id="128" name="Picture 3"/>
          <p:cNvPicPr/>
          <p:nvPr/>
        </p:nvPicPr>
        <p:blipFill>
          <a:blip r:embed="rId3"/>
          <a:stretch/>
        </p:blipFill>
        <p:spPr>
          <a:xfrm>
            <a:off x="262769" y="1913307"/>
            <a:ext cx="2260080" cy="3593880"/>
          </a:xfrm>
          <a:prstGeom prst="rect">
            <a:avLst/>
          </a:prstGeom>
          <a:ln>
            <a:noFill/>
          </a:ln>
        </p:spPr>
      </p:pic>
    </p:spTree>
    <p:extLst>
      <p:ext uri="{BB962C8B-B14F-4D97-AF65-F5344CB8AC3E}">
        <p14:creationId xmlns:p14="http://schemas.microsoft.com/office/powerpoint/2010/main" val="1093916133"/>
      </p:ext>
    </p:extLst>
  </p:cSld>
  <p:clrMapOvr>
    <a:masterClrMapping/>
  </p:clrMapOvr>
  <mc:AlternateContent xmlns:mc="http://schemas.openxmlformats.org/markup-compatibility/2006" xmlns:p14="http://schemas.microsoft.com/office/powerpoint/2010/main">
    <mc:Choice Requires="p14">
      <p:transition spd="slow" p14:dur="2000" advTm="15000"/>
    </mc:Choice>
    <mc:Fallback xmlns="">
      <p:transition xmlns:p14="http://schemas.microsoft.com/office/powerpoint/2010/main" spd="slow" advTm="15000"/>
    </mc:Fallback>
  </mc:AlternateContent>
  <p:timing>
    <p:tnLst>
      <p:par>
        <p:cTn xmlns:p14="http://schemas.microsoft.com/office/powerpoint/2010/mai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TextShape 1"/>
          <p:cNvSpPr txBox="1"/>
          <p:nvPr/>
        </p:nvSpPr>
        <p:spPr>
          <a:xfrm>
            <a:off x="834480" y="105120"/>
            <a:ext cx="7772040" cy="1469520"/>
          </a:xfrm>
          <a:prstGeom prst="rect">
            <a:avLst/>
          </a:prstGeom>
          <a:noFill/>
          <a:ln>
            <a:noFill/>
          </a:ln>
        </p:spPr>
        <p:txBody>
          <a:bodyPr anchor="ctr"/>
          <a:lstStyle/>
          <a:p>
            <a:pPr algn="ctr">
              <a:lnSpc>
                <a:spcPct val="100000"/>
              </a:lnSpc>
            </a:pPr>
            <a:r>
              <a:rPr lang="en-US" sz="4400" strike="noStrike" dirty="0">
                <a:solidFill>
                  <a:srgbClr val="000000"/>
                </a:solidFill>
                <a:latin typeface="Cantarell Regular"/>
              </a:rPr>
              <a:t> </a:t>
            </a:r>
            <a:r>
              <a:rPr lang="en-US" sz="4400" strike="noStrike" dirty="0">
                <a:solidFill>
                  <a:srgbClr val="000000"/>
                </a:solidFill>
                <a:latin typeface="FjallaOne"/>
                <a:cs typeface="FjallaOne"/>
              </a:rPr>
              <a:t>Code Security: </a:t>
            </a:r>
            <a:r>
              <a:rPr lang="en-US" sz="4400" strike="noStrike" dirty="0" smtClean="0">
                <a:solidFill>
                  <a:srgbClr val="000000"/>
                </a:solidFill>
                <a:latin typeface="FjallaOne"/>
                <a:cs typeface="FjallaOne"/>
              </a:rPr>
              <a:t>Human Factors </a:t>
            </a:r>
            <a:endParaRPr dirty="0">
              <a:latin typeface="FjallaOne"/>
              <a:cs typeface="FjallaOne"/>
            </a:endParaRPr>
          </a:p>
        </p:txBody>
      </p:sp>
      <p:sp>
        <p:nvSpPr>
          <p:cNvPr id="130" name="TextShape 2"/>
          <p:cNvSpPr txBox="1"/>
          <p:nvPr/>
        </p:nvSpPr>
        <p:spPr>
          <a:xfrm>
            <a:off x="3707964" y="1780920"/>
            <a:ext cx="5226186" cy="3104097"/>
          </a:xfrm>
          <a:prstGeom prst="rect">
            <a:avLst/>
          </a:prstGeom>
          <a:noFill/>
          <a:ln>
            <a:noFill/>
          </a:ln>
        </p:spPr>
        <p:txBody>
          <a:bodyPr/>
          <a:lstStyle/>
          <a:p>
            <a:pPr>
              <a:lnSpc>
                <a:spcPct val="100000"/>
              </a:lnSpc>
              <a:buFont typeface="Arial"/>
              <a:buChar char="•"/>
            </a:pPr>
            <a:r>
              <a:rPr lang="en-US" sz="3200" strike="noStrike" dirty="0" smtClean="0">
                <a:solidFill>
                  <a:srgbClr val="0000FF"/>
                </a:solidFill>
                <a:latin typeface="Cantarell Regular"/>
                <a:cs typeface="Cantarell Regular"/>
              </a:rPr>
              <a:t>Technology, programmer, community</a:t>
            </a:r>
            <a:endParaRPr sz="3200" dirty="0" smtClean="0">
              <a:solidFill>
                <a:srgbClr val="0000FF"/>
              </a:solidFill>
              <a:latin typeface="Cantarell Regular"/>
              <a:cs typeface="Cantarell Regular"/>
            </a:endParaRPr>
          </a:p>
          <a:p>
            <a:pPr>
              <a:lnSpc>
                <a:spcPct val="100000"/>
              </a:lnSpc>
              <a:buFont typeface="Arial"/>
              <a:buChar char="•"/>
            </a:pPr>
            <a:r>
              <a:rPr lang="en-US" sz="3200" strike="noStrike" dirty="0" smtClean="0">
                <a:solidFill>
                  <a:srgbClr val="0000FF"/>
                </a:solidFill>
                <a:latin typeface="Cantarell Regular"/>
                <a:cs typeface="Cantarell Regular"/>
              </a:rPr>
              <a:t>Secure coding guidelines</a:t>
            </a:r>
            <a:endParaRPr lang="en-US" sz="3200" dirty="0" smtClean="0">
              <a:solidFill>
                <a:srgbClr val="0000FF"/>
              </a:solidFill>
              <a:latin typeface="Cantarell Regular"/>
              <a:cs typeface="Cantarell Regular"/>
            </a:endParaRPr>
          </a:p>
          <a:p>
            <a:pPr>
              <a:lnSpc>
                <a:spcPct val="100000"/>
              </a:lnSpc>
              <a:buFont typeface="Arial"/>
              <a:buChar char="•"/>
            </a:pPr>
            <a:r>
              <a:rPr lang="en-US" sz="3200" strike="noStrike" dirty="0" smtClean="0">
                <a:solidFill>
                  <a:srgbClr val="0000FF"/>
                </a:solidFill>
                <a:latin typeface="Cantarell Regular"/>
                <a:cs typeface="Cantarell Regular"/>
              </a:rPr>
              <a:t>Dedicated security team</a:t>
            </a:r>
            <a:endParaRPr lang="en-US" sz="3200" dirty="0" smtClean="0">
              <a:solidFill>
                <a:srgbClr val="0000FF"/>
              </a:solidFill>
              <a:latin typeface="Cantarell Regular"/>
              <a:cs typeface="Cantarell Regular"/>
            </a:endParaRPr>
          </a:p>
          <a:p>
            <a:pPr>
              <a:lnSpc>
                <a:spcPct val="100000"/>
              </a:lnSpc>
              <a:buFont typeface="Arial"/>
              <a:buChar char="•"/>
            </a:pPr>
            <a:r>
              <a:rPr lang="en-US" sz="3200" strike="noStrike" dirty="0" smtClean="0">
                <a:solidFill>
                  <a:srgbClr val="0000FF"/>
                </a:solidFill>
                <a:latin typeface="Cantarell Regular"/>
                <a:cs typeface="Cantarell Regular"/>
              </a:rPr>
              <a:t>Gateways</a:t>
            </a:r>
            <a:endParaRPr lang="en-US" sz="3200" dirty="0" smtClean="0">
              <a:solidFill>
                <a:srgbClr val="0000FF"/>
              </a:solidFill>
              <a:latin typeface="Cantarell Regular"/>
              <a:cs typeface="Cantarell Regular"/>
            </a:endParaRPr>
          </a:p>
          <a:p>
            <a:pPr>
              <a:lnSpc>
                <a:spcPct val="100000"/>
              </a:lnSpc>
            </a:pPr>
            <a:endParaRPr dirty="0"/>
          </a:p>
          <a:p>
            <a:pPr>
              <a:lnSpc>
                <a:spcPct val="100000"/>
              </a:lnSpc>
            </a:pPr>
            <a:endParaRPr dirty="0"/>
          </a:p>
          <a:p>
            <a:pPr>
              <a:lnSpc>
                <a:spcPct val="100000"/>
              </a:lnSpc>
            </a:pPr>
            <a:endParaRPr dirty="0"/>
          </a:p>
          <a:p>
            <a:pPr>
              <a:lnSpc>
                <a:spcPct val="100000"/>
              </a:lnSpc>
            </a:pPr>
            <a:endParaRPr dirty="0"/>
          </a:p>
          <a:p>
            <a:pPr>
              <a:lnSpc>
                <a:spcPct val="100000"/>
              </a:lnSpc>
            </a:pPr>
            <a:endParaRPr dirty="0"/>
          </a:p>
        </p:txBody>
      </p:sp>
      <p:pic>
        <p:nvPicPr>
          <p:cNvPr id="6" name="Picture 3"/>
          <p:cNvPicPr/>
          <p:nvPr/>
        </p:nvPicPr>
        <p:blipFill>
          <a:blip r:embed="rId3"/>
          <a:stretch/>
        </p:blipFill>
        <p:spPr>
          <a:xfrm>
            <a:off x="15522" y="1822024"/>
            <a:ext cx="2929532" cy="2401152"/>
          </a:xfrm>
          <a:prstGeom prst="rect">
            <a:avLst/>
          </a:prstGeom>
          <a:ln>
            <a:noFill/>
          </a:ln>
        </p:spPr>
      </p:pic>
      <p:pic>
        <p:nvPicPr>
          <p:cNvPr id="3" name="Picture 2" descr="Screen Shot 2015-06-07 at 10.54.04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3300" y="3022600"/>
            <a:ext cx="273844" cy="465667"/>
          </a:xfrm>
          <a:prstGeom prst="rect">
            <a:avLst/>
          </a:prstGeom>
        </p:spPr>
      </p:pic>
    </p:spTree>
    <p:extLst>
      <p:ext uri="{BB962C8B-B14F-4D97-AF65-F5344CB8AC3E}">
        <p14:creationId xmlns:p14="http://schemas.microsoft.com/office/powerpoint/2010/main" val="1768711427"/>
      </p:ext>
    </p:extLst>
  </p:cSld>
  <p:clrMapOvr>
    <a:masterClrMapping/>
  </p:clrMapOvr>
  <mc:AlternateContent xmlns:mc="http://schemas.openxmlformats.org/markup-compatibility/2006" xmlns:p14="http://schemas.microsoft.com/office/powerpoint/2010/main">
    <mc:Choice Requires="p14">
      <p:transition spd="slow" p14:dur="2000" advTm="15000"/>
    </mc:Choice>
    <mc:Fallback xmlns="">
      <p:transition xmlns:p14="http://schemas.microsoft.com/office/powerpoint/2010/main" spd="slow" advTm="15000"/>
    </mc:Fallback>
  </mc:AlternateContent>
  <p:timing>
    <p:tnLst>
      <p:par>
        <p:cTn xmlns:p14="http://schemas.microsoft.com/office/powerpoint/2010/mai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latin typeface="FjallaOne"/>
                <a:cs typeface="FjallaOne"/>
              </a:rPr>
              <a:t>SP800-53 Rev 4 </a:t>
            </a:r>
            <a:br>
              <a:rPr lang="en-US" dirty="0" smtClean="0">
                <a:latin typeface="FjallaOne"/>
                <a:cs typeface="FjallaOne"/>
              </a:rPr>
            </a:br>
            <a:r>
              <a:rPr lang="en-US" dirty="0" smtClean="0">
                <a:latin typeface="FjallaOne"/>
                <a:cs typeface="FjallaOne"/>
              </a:rPr>
              <a:t>Privacy Controls: 8 Families (FEA)</a:t>
            </a:r>
            <a:endParaRPr lang="en-US" dirty="0">
              <a:latin typeface="FjallaOne"/>
              <a:cs typeface="FjallaOne"/>
            </a:endParaRPr>
          </a:p>
        </p:txBody>
      </p:sp>
      <p:sp>
        <p:nvSpPr>
          <p:cNvPr id="3" name="Content Placeholder 2"/>
          <p:cNvSpPr>
            <a:spLocks noGrp="1"/>
          </p:cNvSpPr>
          <p:nvPr>
            <p:ph idx="1"/>
          </p:nvPr>
        </p:nvSpPr>
        <p:spPr/>
        <p:txBody>
          <a:bodyPr>
            <a:normAutofit fontScale="92500"/>
          </a:bodyPr>
          <a:lstStyle/>
          <a:p>
            <a:r>
              <a:rPr lang="en-US" dirty="0" smtClean="0">
                <a:latin typeface="Cantarell Bold"/>
                <a:cs typeface="Cantarell Bold"/>
              </a:rPr>
              <a:t>Authority &amp; Purpose</a:t>
            </a:r>
          </a:p>
          <a:p>
            <a:r>
              <a:rPr lang="en-US" dirty="0" smtClean="0">
                <a:latin typeface="Cantarell Bold"/>
                <a:cs typeface="Cantarell Bold"/>
              </a:rPr>
              <a:t>Accountability, Audit, &amp; Risk Management</a:t>
            </a:r>
          </a:p>
          <a:p>
            <a:r>
              <a:rPr lang="en-US" dirty="0" smtClean="0">
                <a:latin typeface="Cantarell Bold"/>
                <a:cs typeface="Cantarell Bold"/>
              </a:rPr>
              <a:t>Data Quality &amp; Integrity</a:t>
            </a:r>
          </a:p>
          <a:p>
            <a:r>
              <a:rPr lang="en-US" dirty="0" smtClean="0">
                <a:latin typeface="Cantarell Bold"/>
                <a:cs typeface="Cantarell Bold"/>
              </a:rPr>
              <a:t>Data Minimization &amp; Retention</a:t>
            </a:r>
          </a:p>
          <a:p>
            <a:r>
              <a:rPr lang="en-US" dirty="0" smtClean="0">
                <a:latin typeface="Cantarell Bold"/>
                <a:cs typeface="Cantarell Bold"/>
              </a:rPr>
              <a:t>Individual Participation &amp; Redress</a:t>
            </a:r>
          </a:p>
          <a:p>
            <a:r>
              <a:rPr lang="en-US" dirty="0" smtClean="0">
                <a:latin typeface="Cantarell Bold"/>
                <a:cs typeface="Cantarell Bold"/>
              </a:rPr>
              <a:t>Security</a:t>
            </a:r>
          </a:p>
          <a:p>
            <a:r>
              <a:rPr lang="en-US" dirty="0" smtClean="0">
                <a:latin typeface="Cantarell Bold"/>
                <a:cs typeface="Cantarell Bold"/>
              </a:rPr>
              <a:t>Transparency	</a:t>
            </a:r>
          </a:p>
          <a:p>
            <a:r>
              <a:rPr lang="en-US" dirty="0" smtClean="0">
                <a:latin typeface="Cantarell Bold"/>
                <a:cs typeface="Cantarell Bold"/>
              </a:rPr>
              <a:t>Use Limitation</a:t>
            </a:r>
          </a:p>
          <a:p>
            <a:endParaRPr lang="en-US" dirty="0"/>
          </a:p>
          <a:p>
            <a:endParaRPr lang="en-US" dirty="0" smtClean="0"/>
          </a:p>
          <a:p>
            <a:endParaRPr lang="en-US" dirty="0"/>
          </a:p>
        </p:txBody>
      </p:sp>
      <p:sp>
        <p:nvSpPr>
          <p:cNvPr id="6" name="TextBox 5"/>
          <p:cNvSpPr txBox="1"/>
          <p:nvPr/>
        </p:nvSpPr>
        <p:spPr>
          <a:xfrm>
            <a:off x="6149848" y="1938736"/>
            <a:ext cx="184666"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120359147"/>
      </p:ext>
    </p:extLst>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 name="TextShape 1"/>
          <p:cNvSpPr txBox="1"/>
          <p:nvPr/>
        </p:nvSpPr>
        <p:spPr>
          <a:xfrm>
            <a:off x="834480" y="105120"/>
            <a:ext cx="7772040" cy="1469520"/>
          </a:xfrm>
          <a:prstGeom prst="rect">
            <a:avLst/>
          </a:prstGeom>
          <a:noFill/>
          <a:ln>
            <a:noFill/>
          </a:ln>
        </p:spPr>
        <p:txBody>
          <a:bodyPr anchor="ctr"/>
          <a:lstStyle/>
          <a:p>
            <a:pPr algn="ctr">
              <a:lnSpc>
                <a:spcPct val="100000"/>
              </a:lnSpc>
            </a:pPr>
            <a:r>
              <a:rPr lang="en-US" sz="4400" strike="noStrike" dirty="0">
                <a:solidFill>
                  <a:srgbClr val="000000"/>
                </a:solidFill>
                <a:latin typeface="Cantarell Regular"/>
              </a:rPr>
              <a:t> </a:t>
            </a:r>
            <a:r>
              <a:rPr lang="en-US" sz="4000" strike="noStrike" dirty="0">
                <a:solidFill>
                  <a:srgbClr val="000000"/>
                </a:solidFill>
                <a:latin typeface="FjallaOne"/>
                <a:cs typeface="FjallaOne"/>
              </a:rPr>
              <a:t>Vendor Management</a:t>
            </a:r>
            <a:endParaRPr sz="4000" dirty="0">
              <a:latin typeface="FjallaOne"/>
              <a:cs typeface="FjallaOne"/>
            </a:endParaRPr>
          </a:p>
        </p:txBody>
      </p:sp>
      <p:sp>
        <p:nvSpPr>
          <p:cNvPr id="140" name="TextShape 2"/>
          <p:cNvSpPr txBox="1"/>
          <p:nvPr/>
        </p:nvSpPr>
        <p:spPr>
          <a:xfrm>
            <a:off x="4321092" y="1780920"/>
            <a:ext cx="4700647" cy="1752120"/>
          </a:xfrm>
          <a:prstGeom prst="rect">
            <a:avLst/>
          </a:prstGeom>
          <a:noFill/>
          <a:ln>
            <a:noFill/>
          </a:ln>
        </p:spPr>
        <p:txBody>
          <a:bodyPr/>
          <a:lstStyle/>
          <a:p>
            <a:pPr>
              <a:lnSpc>
                <a:spcPct val="100000"/>
              </a:lnSpc>
              <a:buFont typeface="Arial"/>
              <a:buChar char="•"/>
            </a:pPr>
            <a:r>
              <a:rPr lang="en-US" sz="3200" strike="noStrike" dirty="0">
                <a:solidFill>
                  <a:srgbClr val="0000FF"/>
                </a:solidFill>
                <a:latin typeface="Cantarell Regular"/>
              </a:rPr>
              <a:t>Check third-party code</a:t>
            </a:r>
            <a:endParaRPr dirty="0">
              <a:solidFill>
                <a:srgbClr val="0000FF"/>
              </a:solidFill>
            </a:endParaRPr>
          </a:p>
          <a:p>
            <a:pPr>
              <a:lnSpc>
                <a:spcPct val="100000"/>
              </a:lnSpc>
              <a:buFont typeface="Arial"/>
              <a:buChar char="•"/>
            </a:pPr>
            <a:r>
              <a:rPr lang="en-US" sz="3200" dirty="0" err="1" smtClean="0">
                <a:solidFill>
                  <a:srgbClr val="0000FF"/>
                </a:solidFill>
                <a:latin typeface="Cantarell Regular"/>
              </a:rPr>
              <a:t>C</a:t>
            </a:r>
            <a:r>
              <a:rPr lang="en-US" sz="3200" strike="noStrike" dirty="0" err="1" smtClean="0">
                <a:solidFill>
                  <a:srgbClr val="0000FF"/>
                </a:solidFill>
                <a:latin typeface="Cantarell Regular"/>
              </a:rPr>
              <a:t>reds</a:t>
            </a:r>
            <a:r>
              <a:rPr lang="en-US" sz="3200" strike="noStrike" dirty="0" smtClean="0">
                <a:solidFill>
                  <a:srgbClr val="0000FF"/>
                </a:solidFill>
                <a:latin typeface="Cantarell Regular"/>
              </a:rPr>
              <a:t>,</a:t>
            </a:r>
            <a:r>
              <a:rPr lang="en-US" dirty="0">
                <a:solidFill>
                  <a:srgbClr val="0000FF"/>
                </a:solidFill>
              </a:rPr>
              <a:t> </a:t>
            </a:r>
            <a:r>
              <a:rPr lang="en-US" sz="3200" strike="noStrike" dirty="0" smtClean="0">
                <a:solidFill>
                  <a:srgbClr val="0000FF"/>
                </a:solidFill>
                <a:latin typeface="Cantarell Regular"/>
              </a:rPr>
              <a:t>dependencies</a:t>
            </a:r>
          </a:p>
          <a:p>
            <a:pPr>
              <a:lnSpc>
                <a:spcPct val="100000"/>
              </a:lnSpc>
              <a:buFont typeface="Arial"/>
              <a:buChar char="•"/>
            </a:pPr>
            <a:r>
              <a:rPr lang="en-US" sz="3200" dirty="0">
                <a:solidFill>
                  <a:srgbClr val="0000FF"/>
                </a:solidFill>
                <a:latin typeface="Cantarell Regular"/>
              </a:rPr>
              <a:t>L</a:t>
            </a:r>
            <a:r>
              <a:rPr lang="en-US" sz="3200" dirty="0" smtClean="0">
                <a:solidFill>
                  <a:srgbClr val="0000FF"/>
                </a:solidFill>
                <a:latin typeface="Cantarell Regular"/>
              </a:rPr>
              <a:t>imitations/unknowns</a:t>
            </a:r>
          </a:p>
          <a:p>
            <a:pPr>
              <a:lnSpc>
                <a:spcPct val="100000"/>
              </a:lnSpc>
              <a:buFont typeface="Arial"/>
              <a:buChar char="•"/>
            </a:pPr>
            <a:endParaRPr dirty="0"/>
          </a:p>
          <a:p>
            <a:pPr>
              <a:lnSpc>
                <a:spcPct val="100000"/>
              </a:lnSpc>
            </a:pPr>
            <a:endParaRPr dirty="0"/>
          </a:p>
          <a:p>
            <a:pPr>
              <a:lnSpc>
                <a:spcPct val="100000"/>
              </a:lnSpc>
            </a:pPr>
            <a:endParaRPr dirty="0"/>
          </a:p>
          <a:p>
            <a:pPr>
              <a:lnSpc>
                <a:spcPct val="100000"/>
              </a:lnSpc>
            </a:pPr>
            <a:endParaRPr dirty="0"/>
          </a:p>
        </p:txBody>
      </p:sp>
      <p:pic>
        <p:nvPicPr>
          <p:cNvPr id="5" name="Picture 4"/>
          <p:cNvPicPr>
            <a:picLocks noChangeAspect="1"/>
          </p:cNvPicPr>
          <p:nvPr/>
        </p:nvPicPr>
        <p:blipFill>
          <a:blip r:embed="rId3"/>
          <a:stretch>
            <a:fillRect/>
          </a:stretch>
        </p:blipFill>
        <p:spPr>
          <a:xfrm>
            <a:off x="177801" y="1574640"/>
            <a:ext cx="3683000" cy="5283360"/>
          </a:xfrm>
          <a:prstGeom prst="rect">
            <a:avLst/>
          </a:prstGeom>
        </p:spPr>
      </p:pic>
    </p:spTree>
    <p:extLst>
      <p:ext uri="{BB962C8B-B14F-4D97-AF65-F5344CB8AC3E}">
        <p14:creationId xmlns:p14="http://schemas.microsoft.com/office/powerpoint/2010/main" val="457003625"/>
      </p:ext>
    </p:extLst>
  </p:cSld>
  <p:clrMapOvr>
    <a:masterClrMapping/>
  </p:clrMapOvr>
  <mc:AlternateContent xmlns:mc="http://schemas.openxmlformats.org/markup-compatibility/2006" xmlns:p14="http://schemas.microsoft.com/office/powerpoint/2010/main">
    <mc:Choice Requires="p14">
      <p:transition spd="slow" p14:dur="2000" advTm="15000"/>
    </mc:Choice>
    <mc:Fallback xmlns="">
      <p:transition xmlns:p14="http://schemas.microsoft.com/office/powerpoint/2010/main" spd="slow" advTm="15000"/>
    </mc:Fallback>
  </mc:AlternateContent>
  <p:timing>
    <p:tnLst>
      <p:par>
        <p:cTn xmlns:p14="http://schemas.microsoft.com/office/powerpoint/2010/mai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TextShape 1"/>
          <p:cNvSpPr txBox="1"/>
          <p:nvPr/>
        </p:nvSpPr>
        <p:spPr>
          <a:xfrm>
            <a:off x="834480" y="105120"/>
            <a:ext cx="7772040" cy="1469520"/>
          </a:xfrm>
          <a:prstGeom prst="rect">
            <a:avLst/>
          </a:prstGeom>
          <a:noFill/>
          <a:ln>
            <a:noFill/>
          </a:ln>
        </p:spPr>
        <p:txBody>
          <a:bodyPr anchor="ctr"/>
          <a:lstStyle/>
          <a:p>
            <a:pPr algn="ctr">
              <a:lnSpc>
                <a:spcPct val="100000"/>
              </a:lnSpc>
            </a:pPr>
            <a:r>
              <a:rPr lang="en-US" sz="4400" strike="noStrike" dirty="0">
                <a:solidFill>
                  <a:srgbClr val="000000"/>
                </a:solidFill>
                <a:latin typeface="Cantarell Regular"/>
              </a:rPr>
              <a:t> </a:t>
            </a:r>
            <a:r>
              <a:rPr lang="en-US" sz="4400" strike="noStrike" dirty="0">
                <a:solidFill>
                  <a:srgbClr val="000000"/>
                </a:solidFill>
                <a:latin typeface="FjallaOne"/>
                <a:cs typeface="FjallaOne"/>
              </a:rPr>
              <a:t>Security Frameworks/Process</a:t>
            </a:r>
            <a:endParaRPr dirty="0">
              <a:latin typeface="FjallaOne"/>
              <a:cs typeface="FjallaOne"/>
            </a:endParaRPr>
          </a:p>
        </p:txBody>
      </p:sp>
      <p:sp>
        <p:nvSpPr>
          <p:cNvPr id="137" name="TextShape 2"/>
          <p:cNvSpPr txBox="1"/>
          <p:nvPr/>
        </p:nvSpPr>
        <p:spPr>
          <a:xfrm>
            <a:off x="2832066" y="1422400"/>
            <a:ext cx="5774454" cy="2110640"/>
          </a:xfrm>
          <a:prstGeom prst="rect">
            <a:avLst/>
          </a:prstGeom>
          <a:noFill/>
          <a:ln>
            <a:noFill/>
          </a:ln>
        </p:spPr>
        <p:txBody>
          <a:bodyPr/>
          <a:lstStyle/>
          <a:p>
            <a:pPr>
              <a:lnSpc>
                <a:spcPct val="100000"/>
              </a:lnSpc>
            </a:pPr>
            <a:endParaRPr dirty="0" smtClean="0"/>
          </a:p>
          <a:p>
            <a:pPr>
              <a:lnSpc>
                <a:spcPct val="100000"/>
              </a:lnSpc>
              <a:buFont typeface="Arial"/>
              <a:buChar char="•"/>
            </a:pPr>
            <a:r>
              <a:rPr lang="en-US" sz="3200" strike="noStrike" dirty="0">
                <a:solidFill>
                  <a:srgbClr val="0000FF"/>
                </a:solidFill>
                <a:latin typeface="Cantarell Regular"/>
              </a:rPr>
              <a:t>CMMI: Security Extension</a:t>
            </a:r>
            <a:endParaRPr dirty="0">
              <a:solidFill>
                <a:srgbClr val="0000FF"/>
              </a:solidFill>
            </a:endParaRPr>
          </a:p>
          <a:p>
            <a:pPr>
              <a:lnSpc>
                <a:spcPct val="100000"/>
              </a:lnSpc>
              <a:buFont typeface="Arial"/>
              <a:buChar char="•"/>
            </a:pPr>
            <a:r>
              <a:rPr lang="en-US" sz="3200" strike="noStrike" dirty="0" smtClean="0">
                <a:solidFill>
                  <a:srgbClr val="0000FF"/>
                </a:solidFill>
                <a:latin typeface="Cantarell Regular"/>
              </a:rPr>
              <a:t>OWASP </a:t>
            </a:r>
            <a:r>
              <a:rPr lang="en-US" sz="3200" strike="noStrike" dirty="0">
                <a:solidFill>
                  <a:srgbClr val="0000FF"/>
                </a:solidFill>
                <a:latin typeface="Cantarell Regular"/>
              </a:rPr>
              <a:t>ESAPI</a:t>
            </a:r>
            <a:endParaRPr dirty="0">
              <a:solidFill>
                <a:srgbClr val="0000FF"/>
              </a:solidFill>
            </a:endParaRPr>
          </a:p>
          <a:p>
            <a:pPr>
              <a:lnSpc>
                <a:spcPct val="100000"/>
              </a:lnSpc>
              <a:buFont typeface="Arial"/>
              <a:buChar char="•"/>
            </a:pPr>
            <a:r>
              <a:rPr lang="en-US" sz="3200" strike="noStrike" dirty="0">
                <a:solidFill>
                  <a:srgbClr val="0000FF"/>
                </a:solidFill>
                <a:latin typeface="Cantarell Regular"/>
              </a:rPr>
              <a:t>FISMA</a:t>
            </a:r>
            <a:endParaRPr dirty="0">
              <a:solidFill>
                <a:srgbClr val="0000FF"/>
              </a:solidFill>
            </a:endParaRPr>
          </a:p>
          <a:p>
            <a:pPr>
              <a:lnSpc>
                <a:spcPct val="100000"/>
              </a:lnSpc>
              <a:buFont typeface="Arial"/>
              <a:buChar char="•"/>
            </a:pPr>
            <a:r>
              <a:rPr lang="en-US" sz="3200" strike="noStrike" dirty="0">
                <a:solidFill>
                  <a:srgbClr val="0000FF"/>
                </a:solidFill>
                <a:latin typeface="Cantarell Regular"/>
              </a:rPr>
              <a:t>NIST </a:t>
            </a:r>
            <a:r>
              <a:rPr lang="en-US" sz="3200" strike="noStrike" dirty="0" err="1">
                <a:solidFill>
                  <a:srgbClr val="0000FF"/>
                </a:solidFill>
                <a:latin typeface="Cantarell Regular"/>
              </a:rPr>
              <a:t>Cybersecurity</a:t>
            </a:r>
            <a:endParaRPr dirty="0">
              <a:solidFill>
                <a:srgbClr val="0000FF"/>
              </a:solidFill>
            </a:endParaRPr>
          </a:p>
          <a:p>
            <a:pPr>
              <a:lnSpc>
                <a:spcPct val="100000"/>
              </a:lnSpc>
              <a:buFont typeface="Arial"/>
              <a:buChar char="•"/>
            </a:pPr>
            <a:r>
              <a:rPr lang="en-US" sz="3200" strike="noStrike" dirty="0">
                <a:solidFill>
                  <a:srgbClr val="0000FF"/>
                </a:solidFill>
                <a:latin typeface="Cantarell Regular"/>
              </a:rPr>
              <a:t>ITIL</a:t>
            </a:r>
            <a:endParaRPr dirty="0">
              <a:solidFill>
                <a:srgbClr val="0000FF"/>
              </a:solidFill>
            </a:endParaRPr>
          </a:p>
          <a:p>
            <a:pPr>
              <a:lnSpc>
                <a:spcPct val="100000"/>
              </a:lnSpc>
              <a:buFont typeface="Arial"/>
              <a:buChar char="•"/>
            </a:pPr>
            <a:r>
              <a:rPr lang="en-US" sz="3200" strike="noStrike" dirty="0">
                <a:solidFill>
                  <a:srgbClr val="0000FF"/>
                </a:solidFill>
                <a:latin typeface="Cantarell Regular"/>
              </a:rPr>
              <a:t>ISO 2700</a:t>
            </a:r>
            <a:endParaRPr dirty="0">
              <a:solidFill>
                <a:srgbClr val="0000FF"/>
              </a:solidFill>
            </a:endParaRPr>
          </a:p>
          <a:p>
            <a:pPr>
              <a:lnSpc>
                <a:spcPct val="100000"/>
              </a:lnSpc>
              <a:buFont typeface="Arial"/>
              <a:buChar char="•"/>
            </a:pPr>
            <a:r>
              <a:rPr lang="en-US" sz="3200" strike="noStrike" dirty="0">
                <a:solidFill>
                  <a:srgbClr val="0000FF"/>
                </a:solidFill>
                <a:latin typeface="Cantarell Regular"/>
              </a:rPr>
              <a:t>COBIT</a:t>
            </a:r>
            <a:endParaRPr dirty="0">
              <a:solidFill>
                <a:srgbClr val="0000FF"/>
              </a:solidFill>
            </a:endParaRPr>
          </a:p>
          <a:p>
            <a:pPr>
              <a:lnSpc>
                <a:spcPct val="100000"/>
              </a:lnSpc>
            </a:pPr>
            <a:endParaRPr dirty="0"/>
          </a:p>
          <a:p>
            <a:pPr>
              <a:lnSpc>
                <a:spcPct val="100000"/>
              </a:lnSpc>
            </a:pPr>
            <a:endParaRPr dirty="0"/>
          </a:p>
          <a:p>
            <a:pPr>
              <a:lnSpc>
                <a:spcPct val="100000"/>
              </a:lnSpc>
            </a:pPr>
            <a:endParaRPr dirty="0"/>
          </a:p>
          <a:p>
            <a:pPr>
              <a:lnSpc>
                <a:spcPct val="100000"/>
              </a:lnSpc>
            </a:pPr>
            <a:endParaRPr dirty="0"/>
          </a:p>
        </p:txBody>
      </p:sp>
      <p:pic>
        <p:nvPicPr>
          <p:cNvPr id="2" name="Picture 1"/>
          <p:cNvPicPr>
            <a:picLocks noChangeAspect="1"/>
          </p:cNvPicPr>
          <p:nvPr/>
        </p:nvPicPr>
        <p:blipFill>
          <a:blip r:embed="rId3"/>
          <a:stretch>
            <a:fillRect/>
          </a:stretch>
        </p:blipFill>
        <p:spPr>
          <a:xfrm>
            <a:off x="590650" y="1473200"/>
            <a:ext cx="2006600" cy="5384800"/>
          </a:xfrm>
          <a:prstGeom prst="rect">
            <a:avLst/>
          </a:prstGeom>
        </p:spPr>
      </p:pic>
    </p:spTree>
    <p:extLst>
      <p:ext uri="{BB962C8B-B14F-4D97-AF65-F5344CB8AC3E}">
        <p14:creationId xmlns:p14="http://schemas.microsoft.com/office/powerpoint/2010/main" val="3191199050"/>
      </p:ext>
    </p:extLst>
  </p:cSld>
  <p:clrMapOvr>
    <a:masterClrMapping/>
  </p:clrMapOvr>
  <mc:AlternateContent xmlns:mc="http://schemas.openxmlformats.org/markup-compatibility/2006" xmlns:p14="http://schemas.microsoft.com/office/powerpoint/2010/main">
    <mc:Choice Requires="p14">
      <p:transition spd="slow" p14:dur="2000" advTm="15000"/>
    </mc:Choice>
    <mc:Fallback xmlns="">
      <p:transition xmlns:p14="http://schemas.microsoft.com/office/powerpoint/2010/main" spd="slow" advTm="15000"/>
    </mc:Fallback>
  </mc:AlternateContent>
  <p:timing>
    <p:tnLst>
      <p:par>
        <p:cTn xmlns:p14="http://schemas.microsoft.com/office/powerpoint/2010/mai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 name="TextShape 1"/>
          <p:cNvSpPr txBox="1"/>
          <p:nvPr/>
        </p:nvSpPr>
        <p:spPr>
          <a:xfrm>
            <a:off x="834480" y="105120"/>
            <a:ext cx="7772040" cy="1469520"/>
          </a:xfrm>
          <a:prstGeom prst="rect">
            <a:avLst/>
          </a:prstGeom>
          <a:noFill/>
          <a:ln>
            <a:noFill/>
          </a:ln>
        </p:spPr>
        <p:txBody>
          <a:bodyPr anchor="ctr"/>
          <a:lstStyle/>
          <a:p>
            <a:pPr algn="ctr">
              <a:lnSpc>
                <a:spcPct val="100000"/>
              </a:lnSpc>
            </a:pPr>
            <a:r>
              <a:rPr lang="en-US" sz="4400" strike="noStrike" dirty="0">
                <a:solidFill>
                  <a:srgbClr val="000000"/>
                </a:solidFill>
                <a:latin typeface="Cantarell Regular"/>
              </a:rPr>
              <a:t> </a:t>
            </a:r>
            <a:r>
              <a:rPr lang="en-US" sz="4400" strike="noStrike" dirty="0" smtClean="0">
                <a:solidFill>
                  <a:srgbClr val="000000"/>
                </a:solidFill>
                <a:latin typeface="FjallaOne"/>
                <a:cs typeface="FjallaOne"/>
              </a:rPr>
              <a:t>Risk Management</a:t>
            </a:r>
            <a:endParaRPr dirty="0">
              <a:latin typeface="FjallaOne"/>
              <a:cs typeface="FjallaOne"/>
            </a:endParaRPr>
          </a:p>
        </p:txBody>
      </p:sp>
      <p:sp>
        <p:nvSpPr>
          <p:cNvPr id="143" name="TextShape 2"/>
          <p:cNvSpPr txBox="1"/>
          <p:nvPr/>
        </p:nvSpPr>
        <p:spPr>
          <a:xfrm>
            <a:off x="2934255" y="1780920"/>
            <a:ext cx="4917705" cy="1752120"/>
          </a:xfrm>
          <a:prstGeom prst="rect">
            <a:avLst/>
          </a:prstGeom>
          <a:noFill/>
          <a:ln>
            <a:noFill/>
          </a:ln>
        </p:spPr>
        <p:txBody>
          <a:bodyPr/>
          <a:lstStyle/>
          <a:p>
            <a:pPr marL="457200" indent="-457200">
              <a:lnSpc>
                <a:spcPct val="100000"/>
              </a:lnSpc>
              <a:buFont typeface="Arial"/>
              <a:buChar char="•"/>
            </a:pPr>
            <a:r>
              <a:rPr lang="en-US" sz="3200" dirty="0">
                <a:solidFill>
                  <a:srgbClr val="0000FF"/>
                </a:solidFill>
                <a:latin typeface="Cantarell Regular"/>
              </a:rPr>
              <a:t>L</a:t>
            </a:r>
            <a:r>
              <a:rPr lang="en-US" sz="3200" dirty="0" smtClean="0">
                <a:solidFill>
                  <a:srgbClr val="0000FF"/>
                </a:solidFill>
                <a:latin typeface="Cantarell Regular"/>
              </a:rPr>
              <a:t>eanest stack, </a:t>
            </a:r>
            <a:r>
              <a:rPr lang="en-US" sz="3200" strike="noStrike" dirty="0" smtClean="0">
                <a:solidFill>
                  <a:srgbClr val="0000FF"/>
                </a:solidFill>
                <a:latin typeface="Cantarell Regular"/>
              </a:rPr>
              <a:t>minimal privileges </a:t>
            </a:r>
            <a:endParaRPr dirty="0" smtClean="0">
              <a:solidFill>
                <a:srgbClr val="0000FF"/>
              </a:solidFill>
            </a:endParaRPr>
          </a:p>
          <a:p>
            <a:pPr marL="457200" indent="-457200">
              <a:lnSpc>
                <a:spcPct val="100000"/>
              </a:lnSpc>
              <a:buFont typeface="Arial"/>
              <a:buChar char="•"/>
            </a:pPr>
            <a:r>
              <a:rPr lang="en-US" sz="3200" strike="noStrike" dirty="0" smtClean="0">
                <a:solidFill>
                  <a:srgbClr val="0000FF"/>
                </a:solidFill>
                <a:latin typeface="Cantarell Regular"/>
              </a:rPr>
              <a:t>Simplicity: Occam</a:t>
            </a:r>
            <a:endParaRPr dirty="0" smtClean="0">
              <a:solidFill>
                <a:srgbClr val="0000FF"/>
              </a:solidFill>
            </a:endParaRPr>
          </a:p>
          <a:p>
            <a:pPr marL="457200" indent="-457200">
              <a:lnSpc>
                <a:spcPct val="100000"/>
              </a:lnSpc>
              <a:buFont typeface="Arial"/>
              <a:buChar char="•"/>
            </a:pPr>
            <a:r>
              <a:rPr lang="en-US" sz="3200" strike="noStrike" dirty="0" smtClean="0">
                <a:solidFill>
                  <a:srgbClr val="0000FF"/>
                </a:solidFill>
                <a:latin typeface="Cantarell Regular"/>
              </a:rPr>
              <a:t>Open standards</a:t>
            </a:r>
          </a:p>
          <a:p>
            <a:pPr marL="457200" indent="-457200">
              <a:buFont typeface="Arial"/>
              <a:buChar char="•"/>
            </a:pPr>
            <a:r>
              <a:rPr lang="en-US" sz="3200" dirty="0" smtClean="0">
                <a:solidFill>
                  <a:srgbClr val="0000FF"/>
                </a:solidFill>
                <a:latin typeface="Cantarell Regular"/>
              </a:rPr>
              <a:t>API Security</a:t>
            </a:r>
          </a:p>
          <a:p>
            <a:pPr>
              <a:lnSpc>
                <a:spcPct val="100000"/>
              </a:lnSpc>
              <a:buFont typeface="Arial"/>
              <a:buChar char="•"/>
            </a:pPr>
            <a:endParaRPr lang="en-US" sz="3200" strike="noStrike" dirty="0" smtClean="0">
              <a:solidFill>
                <a:srgbClr val="8B8B8B"/>
              </a:solidFill>
              <a:latin typeface="Cantarell Regular"/>
            </a:endParaRPr>
          </a:p>
          <a:p>
            <a:pPr>
              <a:lnSpc>
                <a:spcPct val="100000"/>
              </a:lnSpc>
              <a:buFont typeface="Arial"/>
              <a:buChar char="•"/>
            </a:pPr>
            <a:endParaRPr dirty="0"/>
          </a:p>
          <a:p>
            <a:pPr>
              <a:lnSpc>
                <a:spcPct val="100000"/>
              </a:lnSpc>
            </a:pPr>
            <a:endParaRPr dirty="0"/>
          </a:p>
          <a:p>
            <a:pPr>
              <a:lnSpc>
                <a:spcPct val="100000"/>
              </a:lnSpc>
            </a:pPr>
            <a:endParaRPr dirty="0"/>
          </a:p>
          <a:p>
            <a:pPr>
              <a:lnSpc>
                <a:spcPct val="100000"/>
              </a:lnSpc>
            </a:pPr>
            <a:endParaRPr dirty="0"/>
          </a:p>
          <a:p>
            <a:pPr>
              <a:lnSpc>
                <a:spcPct val="100000"/>
              </a:lnSpc>
            </a:pPr>
            <a:endParaRPr dirty="0"/>
          </a:p>
        </p:txBody>
      </p:sp>
      <p:pic>
        <p:nvPicPr>
          <p:cNvPr id="2" name="Picture 1"/>
          <p:cNvPicPr>
            <a:picLocks noChangeAspect="1"/>
          </p:cNvPicPr>
          <p:nvPr/>
        </p:nvPicPr>
        <p:blipFill>
          <a:blip r:embed="rId3"/>
          <a:stretch>
            <a:fillRect/>
          </a:stretch>
        </p:blipFill>
        <p:spPr>
          <a:xfrm>
            <a:off x="457200" y="1814787"/>
            <a:ext cx="2032000" cy="2709333"/>
          </a:xfrm>
          <a:prstGeom prst="rect">
            <a:avLst/>
          </a:prstGeom>
        </p:spPr>
      </p:pic>
    </p:spTree>
    <p:extLst>
      <p:ext uri="{BB962C8B-B14F-4D97-AF65-F5344CB8AC3E}">
        <p14:creationId xmlns:p14="http://schemas.microsoft.com/office/powerpoint/2010/main" val="540669791"/>
      </p:ext>
    </p:extLst>
  </p:cSld>
  <p:clrMapOvr>
    <a:masterClrMapping/>
  </p:clrMapOvr>
  <mc:AlternateContent xmlns:mc="http://schemas.openxmlformats.org/markup-compatibility/2006" xmlns:p14="http://schemas.microsoft.com/office/powerpoint/2010/main">
    <mc:Choice Requires="p14">
      <p:transition spd="slow" p14:dur="2000" advTm="15000"/>
    </mc:Choice>
    <mc:Fallback xmlns="">
      <p:transition xmlns:p14="http://schemas.microsoft.com/office/powerpoint/2010/main" spd="slow" advTm="15000"/>
    </mc:Fallback>
  </mc:AlternateContent>
  <p:timing>
    <p:tnLst>
      <p:par>
        <p:cTn xmlns:p14="http://schemas.microsoft.com/office/powerpoint/2010/mai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TextShape 1"/>
          <p:cNvSpPr txBox="1"/>
          <p:nvPr/>
        </p:nvSpPr>
        <p:spPr>
          <a:xfrm>
            <a:off x="834480" y="105120"/>
            <a:ext cx="7772040" cy="1469520"/>
          </a:xfrm>
          <a:prstGeom prst="rect">
            <a:avLst/>
          </a:prstGeom>
          <a:noFill/>
          <a:ln>
            <a:noFill/>
          </a:ln>
        </p:spPr>
        <p:txBody>
          <a:bodyPr anchor="ctr"/>
          <a:lstStyle/>
          <a:p>
            <a:pPr algn="ctr">
              <a:lnSpc>
                <a:spcPct val="100000"/>
              </a:lnSpc>
            </a:pPr>
            <a:r>
              <a:rPr lang="en-US" sz="4400" strike="noStrike" dirty="0">
                <a:solidFill>
                  <a:srgbClr val="000000"/>
                </a:solidFill>
                <a:latin typeface="Cantarell Regular"/>
              </a:rPr>
              <a:t> </a:t>
            </a:r>
            <a:r>
              <a:rPr lang="en-US" sz="4400" strike="noStrike" dirty="0">
                <a:solidFill>
                  <a:srgbClr val="000000"/>
                </a:solidFill>
                <a:latin typeface="FjallaOne"/>
                <a:cs typeface="FjallaOne"/>
              </a:rPr>
              <a:t>Community Support</a:t>
            </a:r>
            <a:endParaRPr dirty="0">
              <a:latin typeface="FjallaOne"/>
              <a:cs typeface="FjallaOne"/>
            </a:endParaRPr>
          </a:p>
        </p:txBody>
      </p:sp>
      <p:sp>
        <p:nvSpPr>
          <p:cNvPr id="146" name="TextShape 2"/>
          <p:cNvSpPr txBox="1"/>
          <p:nvPr/>
        </p:nvSpPr>
        <p:spPr>
          <a:xfrm>
            <a:off x="3123720" y="1780920"/>
            <a:ext cx="4728240" cy="1752120"/>
          </a:xfrm>
          <a:prstGeom prst="rect">
            <a:avLst/>
          </a:prstGeom>
          <a:noFill/>
          <a:ln>
            <a:noFill/>
          </a:ln>
        </p:spPr>
        <p:txBody>
          <a:bodyPr/>
          <a:lstStyle/>
          <a:p>
            <a:pPr>
              <a:lnSpc>
                <a:spcPct val="100000"/>
              </a:lnSpc>
              <a:buFont typeface="Arial"/>
              <a:buChar char="•"/>
            </a:pPr>
            <a:r>
              <a:rPr lang="en-US" sz="3200" dirty="0">
                <a:solidFill>
                  <a:srgbClr val="0000FF"/>
                </a:solidFill>
                <a:latin typeface="Cantarell Regular"/>
              </a:rPr>
              <a:t>D</a:t>
            </a:r>
            <a:r>
              <a:rPr lang="en-US" sz="3200" dirty="0" smtClean="0">
                <a:solidFill>
                  <a:srgbClr val="0000FF"/>
                </a:solidFill>
                <a:latin typeface="Cantarell Regular"/>
              </a:rPr>
              <a:t>evelopers and ops in security</a:t>
            </a:r>
            <a:endParaRPr lang="en-US" sz="3200" strike="noStrike" dirty="0" smtClean="0">
              <a:solidFill>
                <a:srgbClr val="0000FF"/>
              </a:solidFill>
              <a:latin typeface="Cantarell Regular"/>
            </a:endParaRPr>
          </a:p>
          <a:p>
            <a:pPr>
              <a:lnSpc>
                <a:spcPct val="100000"/>
              </a:lnSpc>
              <a:buFont typeface="Arial"/>
              <a:buChar char="•"/>
            </a:pPr>
            <a:r>
              <a:rPr lang="en-US" sz="3200" dirty="0" smtClean="0">
                <a:solidFill>
                  <a:srgbClr val="0000FF"/>
                </a:solidFill>
                <a:latin typeface="Cantarell Regular"/>
              </a:rPr>
              <a:t>C</a:t>
            </a:r>
            <a:r>
              <a:rPr lang="en-US" sz="3200" strike="noStrike" dirty="0" smtClean="0">
                <a:solidFill>
                  <a:srgbClr val="0000FF"/>
                </a:solidFill>
                <a:latin typeface="Cantarell Regular"/>
              </a:rPr>
              <a:t>ontribute time and $ Show </a:t>
            </a:r>
            <a:r>
              <a:rPr lang="en-US" sz="3200" strike="noStrike" dirty="0">
                <a:solidFill>
                  <a:srgbClr val="0000FF"/>
                </a:solidFill>
                <a:latin typeface="Cantarell Regular"/>
              </a:rPr>
              <a:t>value and cost </a:t>
            </a:r>
            <a:endParaRPr dirty="0">
              <a:solidFill>
                <a:srgbClr val="0000FF"/>
              </a:solidFill>
            </a:endParaRPr>
          </a:p>
          <a:p>
            <a:pPr>
              <a:lnSpc>
                <a:spcPct val="100000"/>
              </a:lnSpc>
            </a:pPr>
            <a:endParaRPr dirty="0">
              <a:solidFill>
                <a:srgbClr val="0000FF"/>
              </a:solidFill>
            </a:endParaRPr>
          </a:p>
          <a:p>
            <a:pPr>
              <a:lnSpc>
                <a:spcPct val="100000"/>
              </a:lnSpc>
            </a:pPr>
            <a:endParaRPr dirty="0">
              <a:solidFill>
                <a:srgbClr val="0000FF"/>
              </a:solidFill>
            </a:endParaRPr>
          </a:p>
        </p:txBody>
      </p:sp>
      <p:pic>
        <p:nvPicPr>
          <p:cNvPr id="147" name="Picture 3"/>
          <p:cNvPicPr/>
          <p:nvPr/>
        </p:nvPicPr>
        <p:blipFill>
          <a:blip r:embed="rId3"/>
          <a:stretch/>
        </p:blipFill>
        <p:spPr>
          <a:xfrm>
            <a:off x="0" y="2115872"/>
            <a:ext cx="3123720" cy="2603160"/>
          </a:xfrm>
          <a:prstGeom prst="rect">
            <a:avLst/>
          </a:prstGeom>
          <a:ln>
            <a:noFill/>
          </a:ln>
        </p:spPr>
      </p:pic>
    </p:spTree>
    <p:extLst>
      <p:ext uri="{BB962C8B-B14F-4D97-AF65-F5344CB8AC3E}">
        <p14:creationId xmlns:p14="http://schemas.microsoft.com/office/powerpoint/2010/main" val="4117869654"/>
      </p:ext>
    </p:extLst>
  </p:cSld>
  <p:clrMapOvr>
    <a:masterClrMapping/>
  </p:clrMapOvr>
  <mc:AlternateContent xmlns:mc="http://schemas.openxmlformats.org/markup-compatibility/2006" xmlns:p14="http://schemas.microsoft.com/office/powerpoint/2010/main">
    <mc:Choice Requires="p14">
      <p:transition spd="slow" p14:dur="2000" advTm="15000"/>
    </mc:Choice>
    <mc:Fallback xmlns="">
      <p:transition xmlns:p14="http://schemas.microsoft.com/office/powerpoint/2010/main" spd="slow" advTm="15000"/>
    </mc:Fallback>
  </mc:AlternateContent>
  <p:timing>
    <p:tnLst>
      <p:par>
        <p:cTn xmlns:p14="http://schemas.microsoft.com/office/powerpoint/2010/mai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TextShape 1"/>
          <p:cNvSpPr txBox="1"/>
          <p:nvPr/>
        </p:nvSpPr>
        <p:spPr>
          <a:xfrm>
            <a:off x="834480" y="223653"/>
            <a:ext cx="7772040" cy="1469520"/>
          </a:xfrm>
          <a:prstGeom prst="rect">
            <a:avLst/>
          </a:prstGeom>
          <a:noFill/>
          <a:ln>
            <a:noFill/>
          </a:ln>
        </p:spPr>
        <p:txBody>
          <a:bodyPr anchor="ctr"/>
          <a:lstStyle/>
          <a:p>
            <a:pPr algn="ctr">
              <a:lnSpc>
                <a:spcPct val="100000"/>
              </a:lnSpc>
            </a:pPr>
            <a:r>
              <a:rPr lang="en-US" sz="4400" strike="noStrike" dirty="0">
                <a:solidFill>
                  <a:srgbClr val="000000"/>
                </a:solidFill>
                <a:latin typeface="Cantarell Regular"/>
              </a:rPr>
              <a:t> </a:t>
            </a:r>
            <a:r>
              <a:rPr lang="en-US" sz="4400" strike="noStrike" dirty="0">
                <a:solidFill>
                  <a:srgbClr val="000000"/>
                </a:solidFill>
                <a:latin typeface="FjallaOne"/>
                <a:cs typeface="FjallaOne"/>
              </a:rPr>
              <a:t>Technology to the Rescue: People are People</a:t>
            </a:r>
            <a:endParaRPr dirty="0">
              <a:latin typeface="FjallaOne"/>
              <a:cs typeface="FjallaOne"/>
            </a:endParaRPr>
          </a:p>
        </p:txBody>
      </p:sp>
      <p:sp>
        <p:nvSpPr>
          <p:cNvPr id="149" name="TextShape 2"/>
          <p:cNvSpPr txBox="1"/>
          <p:nvPr/>
        </p:nvSpPr>
        <p:spPr>
          <a:xfrm>
            <a:off x="3175958" y="2066494"/>
            <a:ext cx="5430562" cy="1602581"/>
          </a:xfrm>
          <a:prstGeom prst="rect">
            <a:avLst/>
          </a:prstGeom>
          <a:noFill/>
          <a:ln>
            <a:noFill/>
          </a:ln>
        </p:spPr>
        <p:txBody>
          <a:bodyPr/>
          <a:lstStyle/>
          <a:p>
            <a:pPr>
              <a:lnSpc>
                <a:spcPct val="100000"/>
              </a:lnSpc>
              <a:buFont typeface="Arial"/>
              <a:buChar char="•"/>
            </a:pPr>
            <a:r>
              <a:rPr lang="en-US" sz="3200" dirty="0">
                <a:solidFill>
                  <a:srgbClr val="0000FF"/>
                </a:solidFill>
                <a:latin typeface="Cantarell Regular"/>
              </a:rPr>
              <a:t>D</a:t>
            </a:r>
            <a:r>
              <a:rPr lang="en-US" sz="3200" strike="noStrike" dirty="0" smtClean="0">
                <a:solidFill>
                  <a:srgbClr val="0000FF"/>
                </a:solidFill>
                <a:latin typeface="Cantarell Regular"/>
              </a:rPr>
              <a:t>evelopers are developers</a:t>
            </a:r>
            <a:endParaRPr dirty="0">
              <a:solidFill>
                <a:srgbClr val="0000FF"/>
              </a:solidFill>
            </a:endParaRPr>
          </a:p>
          <a:p>
            <a:pPr>
              <a:lnSpc>
                <a:spcPct val="100000"/>
              </a:lnSpc>
              <a:buFont typeface="Arial"/>
              <a:buChar char="•"/>
            </a:pPr>
            <a:r>
              <a:rPr lang="en-US" sz="3200" strike="noStrike" dirty="0" smtClean="0">
                <a:solidFill>
                  <a:srgbClr val="0000FF"/>
                </a:solidFill>
                <a:latin typeface="Cantarell Regular"/>
              </a:rPr>
              <a:t>Better </a:t>
            </a:r>
            <a:r>
              <a:rPr lang="en-US" sz="3200" strike="noStrike" dirty="0" smtClean="0">
                <a:solidFill>
                  <a:srgbClr val="0000FF"/>
                </a:solidFill>
                <a:latin typeface="Cantarell Regular"/>
              </a:rPr>
              <a:t>languages: Go and Elixir</a:t>
            </a:r>
            <a:endParaRPr dirty="0">
              <a:solidFill>
                <a:srgbClr val="0000FF"/>
              </a:solidFill>
            </a:endParaRPr>
          </a:p>
          <a:p>
            <a:pPr>
              <a:lnSpc>
                <a:spcPct val="100000"/>
              </a:lnSpc>
              <a:buFont typeface="Arial"/>
              <a:buChar char="•"/>
            </a:pPr>
            <a:r>
              <a:rPr lang="en-US" sz="3200" dirty="0">
                <a:solidFill>
                  <a:srgbClr val="0000FF"/>
                </a:solidFill>
                <a:latin typeface="Cantarell Regular"/>
              </a:rPr>
              <a:t>S</a:t>
            </a:r>
            <a:r>
              <a:rPr lang="en-US" sz="3200" strike="noStrike" dirty="0" smtClean="0">
                <a:solidFill>
                  <a:srgbClr val="0000FF"/>
                </a:solidFill>
                <a:latin typeface="Cantarell Regular"/>
              </a:rPr>
              <a:t>afeguards </a:t>
            </a:r>
            <a:r>
              <a:rPr lang="en-US" sz="3200" strike="noStrike" dirty="0">
                <a:solidFill>
                  <a:srgbClr val="0000FF"/>
                </a:solidFill>
                <a:latin typeface="Cantarell Regular"/>
              </a:rPr>
              <a:t>(e.g., </a:t>
            </a:r>
            <a:r>
              <a:rPr lang="en-US" sz="3200" dirty="0" smtClean="0">
                <a:solidFill>
                  <a:srgbClr val="0000FF"/>
                </a:solidFill>
                <a:latin typeface="Cantarell Regular"/>
              </a:rPr>
              <a:t>MFA</a:t>
            </a:r>
            <a:r>
              <a:rPr lang="en-US" sz="3200" strike="noStrike" dirty="0" smtClean="0">
                <a:solidFill>
                  <a:srgbClr val="0000FF"/>
                </a:solidFill>
                <a:latin typeface="Cantarell Regular"/>
              </a:rPr>
              <a:t>)</a:t>
            </a:r>
            <a:endParaRPr dirty="0">
              <a:solidFill>
                <a:srgbClr val="0000FF"/>
              </a:solidFill>
            </a:endParaRPr>
          </a:p>
          <a:p>
            <a:pPr>
              <a:lnSpc>
                <a:spcPct val="100000"/>
              </a:lnSpc>
            </a:pPr>
            <a:endParaRPr dirty="0"/>
          </a:p>
          <a:p>
            <a:pPr>
              <a:lnSpc>
                <a:spcPct val="100000"/>
              </a:lnSpc>
            </a:pPr>
            <a:endParaRPr dirty="0"/>
          </a:p>
          <a:p>
            <a:pPr>
              <a:lnSpc>
                <a:spcPct val="100000"/>
              </a:lnSpc>
            </a:pPr>
            <a:endParaRPr dirty="0"/>
          </a:p>
        </p:txBody>
      </p:sp>
      <p:pic>
        <p:nvPicPr>
          <p:cNvPr id="150" name="Picture 4"/>
          <p:cNvPicPr/>
          <p:nvPr/>
        </p:nvPicPr>
        <p:blipFill>
          <a:blip r:embed="rId3"/>
          <a:stretch/>
        </p:blipFill>
        <p:spPr>
          <a:xfrm>
            <a:off x="117066" y="2014907"/>
            <a:ext cx="2692080" cy="2793600"/>
          </a:xfrm>
          <a:prstGeom prst="rect">
            <a:avLst/>
          </a:prstGeom>
          <a:ln>
            <a:noFill/>
          </a:ln>
        </p:spPr>
      </p:pic>
    </p:spTree>
    <p:extLst>
      <p:ext uri="{BB962C8B-B14F-4D97-AF65-F5344CB8AC3E}">
        <p14:creationId xmlns:p14="http://schemas.microsoft.com/office/powerpoint/2010/main" val="1843405661"/>
      </p:ext>
    </p:extLst>
  </p:cSld>
  <p:clrMapOvr>
    <a:masterClrMapping/>
  </p:clrMapOvr>
  <mc:AlternateContent xmlns:mc="http://schemas.openxmlformats.org/markup-compatibility/2006" xmlns:p14="http://schemas.microsoft.com/office/powerpoint/2010/main">
    <mc:Choice Requires="p14">
      <p:transition spd="slow" p14:dur="2000" advTm="15000"/>
    </mc:Choice>
    <mc:Fallback xmlns="">
      <p:transition xmlns:p14="http://schemas.microsoft.com/office/powerpoint/2010/main" spd="slow" advTm="15000"/>
    </mc:Fallback>
  </mc:AlternateContent>
  <p:timing>
    <p:tnLst>
      <p:par>
        <p:cTn xmlns:p14="http://schemas.microsoft.com/office/powerpoint/2010/mai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TextShape 1"/>
          <p:cNvSpPr txBox="1"/>
          <p:nvPr/>
        </p:nvSpPr>
        <p:spPr>
          <a:xfrm>
            <a:off x="834480" y="105120"/>
            <a:ext cx="7772040" cy="1469520"/>
          </a:xfrm>
          <a:prstGeom prst="rect">
            <a:avLst/>
          </a:prstGeom>
          <a:noFill/>
          <a:ln>
            <a:noFill/>
          </a:ln>
        </p:spPr>
        <p:txBody>
          <a:bodyPr anchor="ctr"/>
          <a:lstStyle/>
          <a:p>
            <a:pPr algn="ctr">
              <a:lnSpc>
                <a:spcPct val="100000"/>
              </a:lnSpc>
            </a:pPr>
            <a:r>
              <a:rPr lang="en-US" sz="4400" strike="noStrike" dirty="0">
                <a:solidFill>
                  <a:srgbClr val="000000"/>
                </a:solidFill>
                <a:latin typeface="Cantarell Regular"/>
              </a:rPr>
              <a:t> </a:t>
            </a:r>
            <a:r>
              <a:rPr lang="en-US" sz="4400" dirty="0" smtClean="0">
                <a:solidFill>
                  <a:srgbClr val="000000"/>
                </a:solidFill>
                <a:latin typeface="FjallaOne"/>
                <a:cs typeface="FjallaOne"/>
              </a:rPr>
              <a:t>Security Metrics &amp; Marketing</a:t>
            </a:r>
            <a:endParaRPr dirty="0">
              <a:latin typeface="FjallaOne"/>
              <a:cs typeface="FjallaOne"/>
            </a:endParaRPr>
          </a:p>
        </p:txBody>
      </p:sp>
      <p:sp>
        <p:nvSpPr>
          <p:cNvPr id="149" name="TextShape 2"/>
          <p:cNvSpPr txBox="1"/>
          <p:nvPr/>
        </p:nvSpPr>
        <p:spPr>
          <a:xfrm>
            <a:off x="3561980" y="1744920"/>
            <a:ext cx="5445161" cy="1752120"/>
          </a:xfrm>
          <a:prstGeom prst="rect">
            <a:avLst/>
          </a:prstGeom>
          <a:noFill/>
          <a:ln>
            <a:noFill/>
          </a:ln>
        </p:spPr>
        <p:txBody>
          <a:bodyPr/>
          <a:lstStyle/>
          <a:p>
            <a:pPr>
              <a:buFont typeface="Arial"/>
              <a:buChar char="•"/>
            </a:pPr>
            <a:r>
              <a:rPr lang="en-US" sz="3200" dirty="0" smtClean="0">
                <a:solidFill>
                  <a:srgbClr val="0000FF"/>
                </a:solidFill>
                <a:latin typeface="Cantarell Regular"/>
              </a:rPr>
              <a:t>App security</a:t>
            </a:r>
            <a:endParaRPr lang="en-US" sz="3200" dirty="0">
              <a:solidFill>
                <a:srgbClr val="0000FF"/>
              </a:solidFill>
            </a:endParaRPr>
          </a:p>
          <a:p>
            <a:pPr>
              <a:lnSpc>
                <a:spcPct val="100000"/>
              </a:lnSpc>
              <a:buFont typeface="Arial"/>
              <a:buChar char="•"/>
            </a:pPr>
            <a:r>
              <a:rPr lang="en-US" sz="3200" strike="noStrike" dirty="0" err="1" smtClean="0">
                <a:solidFill>
                  <a:srgbClr val="0000FF"/>
                </a:solidFill>
                <a:latin typeface="Cantarell Regular"/>
              </a:rPr>
              <a:t>Config</a:t>
            </a:r>
            <a:r>
              <a:rPr lang="en-US" sz="3200" strike="noStrike" dirty="0" smtClean="0">
                <a:solidFill>
                  <a:srgbClr val="0000FF"/>
                </a:solidFill>
                <a:latin typeface="Cantarell Regular"/>
              </a:rPr>
              <a:t> management</a:t>
            </a:r>
          </a:p>
          <a:p>
            <a:pPr>
              <a:lnSpc>
                <a:spcPct val="100000"/>
              </a:lnSpc>
              <a:buFont typeface="Arial"/>
              <a:buChar char="•"/>
            </a:pPr>
            <a:r>
              <a:rPr lang="en-US" sz="3200" dirty="0" smtClean="0">
                <a:solidFill>
                  <a:srgbClr val="0000FF"/>
                </a:solidFill>
                <a:latin typeface="Cantarell Regular"/>
              </a:rPr>
              <a:t>Financial</a:t>
            </a:r>
          </a:p>
          <a:p>
            <a:pPr>
              <a:lnSpc>
                <a:spcPct val="100000"/>
              </a:lnSpc>
              <a:buFont typeface="Arial"/>
              <a:buChar char="•"/>
            </a:pPr>
            <a:r>
              <a:rPr lang="en-US" sz="3200" strike="noStrike" dirty="0" smtClean="0">
                <a:solidFill>
                  <a:srgbClr val="0000FF"/>
                </a:solidFill>
                <a:latin typeface="Cantarell Regular"/>
              </a:rPr>
              <a:t>Incident management</a:t>
            </a:r>
          </a:p>
          <a:p>
            <a:pPr>
              <a:lnSpc>
                <a:spcPct val="100000"/>
              </a:lnSpc>
              <a:buFont typeface="Arial"/>
              <a:buChar char="•"/>
            </a:pPr>
            <a:r>
              <a:rPr lang="en-US" sz="3200" dirty="0" smtClean="0">
                <a:solidFill>
                  <a:srgbClr val="0000FF"/>
                </a:solidFill>
                <a:latin typeface="Cantarell Regular"/>
              </a:rPr>
              <a:t>Patch management</a:t>
            </a:r>
          </a:p>
          <a:p>
            <a:pPr>
              <a:lnSpc>
                <a:spcPct val="100000"/>
              </a:lnSpc>
              <a:buFont typeface="Arial"/>
              <a:buChar char="•"/>
            </a:pPr>
            <a:r>
              <a:rPr lang="en-US" sz="3200" strike="noStrike" dirty="0" smtClean="0">
                <a:solidFill>
                  <a:srgbClr val="0000FF"/>
                </a:solidFill>
                <a:latin typeface="Cantarell Regular"/>
              </a:rPr>
              <a:t>Vulnerability </a:t>
            </a:r>
            <a:r>
              <a:rPr lang="en-US" sz="3200" dirty="0">
                <a:solidFill>
                  <a:srgbClr val="0000FF"/>
                </a:solidFill>
                <a:latin typeface="Cantarell Regular"/>
              </a:rPr>
              <a:t>m</a:t>
            </a:r>
            <a:r>
              <a:rPr lang="en-US" sz="3200" strike="noStrike" dirty="0" smtClean="0">
                <a:solidFill>
                  <a:srgbClr val="0000FF"/>
                </a:solidFill>
                <a:latin typeface="Cantarell Regular"/>
              </a:rPr>
              <a:t>anagement</a:t>
            </a:r>
          </a:p>
          <a:p>
            <a:pPr>
              <a:lnSpc>
                <a:spcPct val="100000"/>
              </a:lnSpc>
              <a:buFont typeface="Arial"/>
              <a:buChar char="•"/>
            </a:pPr>
            <a:r>
              <a:rPr lang="en-US" sz="3200" dirty="0" smtClean="0">
                <a:solidFill>
                  <a:srgbClr val="0000FF"/>
                </a:solidFill>
                <a:latin typeface="Cantarell Regular"/>
              </a:rPr>
              <a:t>Balanced Sec Scorecard</a:t>
            </a:r>
            <a:endParaRPr lang="en-US" sz="3200" strike="noStrike" dirty="0" smtClean="0">
              <a:solidFill>
                <a:srgbClr val="0000FF"/>
              </a:solidFill>
              <a:latin typeface="Cantarell Regular"/>
            </a:endParaRPr>
          </a:p>
          <a:p>
            <a:pPr>
              <a:lnSpc>
                <a:spcPct val="100000"/>
              </a:lnSpc>
            </a:pPr>
            <a:endParaRPr dirty="0"/>
          </a:p>
          <a:p>
            <a:pPr>
              <a:lnSpc>
                <a:spcPct val="100000"/>
              </a:lnSpc>
            </a:pPr>
            <a:endParaRPr dirty="0"/>
          </a:p>
        </p:txBody>
      </p:sp>
      <p:pic>
        <p:nvPicPr>
          <p:cNvPr id="2" name="Picture 1"/>
          <p:cNvPicPr>
            <a:picLocks noChangeAspect="1"/>
          </p:cNvPicPr>
          <p:nvPr/>
        </p:nvPicPr>
        <p:blipFill>
          <a:blip r:embed="rId3"/>
          <a:stretch>
            <a:fillRect/>
          </a:stretch>
        </p:blipFill>
        <p:spPr>
          <a:xfrm>
            <a:off x="1" y="1574641"/>
            <a:ext cx="3284614" cy="2912759"/>
          </a:xfrm>
          <a:prstGeom prst="rect">
            <a:avLst/>
          </a:prstGeom>
        </p:spPr>
      </p:pic>
    </p:spTree>
    <p:extLst>
      <p:ext uri="{BB962C8B-B14F-4D97-AF65-F5344CB8AC3E}">
        <p14:creationId xmlns:p14="http://schemas.microsoft.com/office/powerpoint/2010/main" val="1869706996"/>
      </p:ext>
    </p:extLst>
  </p:cSld>
  <p:clrMapOvr>
    <a:masterClrMapping/>
  </p:clrMapOvr>
  <mc:AlternateContent xmlns:mc="http://schemas.openxmlformats.org/markup-compatibility/2006" xmlns:p14="http://schemas.microsoft.com/office/powerpoint/2010/main">
    <mc:Choice Requires="p14">
      <p:transition spd="slow" p14:dur="2000" advTm="15000"/>
    </mc:Choice>
    <mc:Fallback xmlns="">
      <p:transition xmlns:p14="http://schemas.microsoft.com/office/powerpoint/2010/main" spd="slow" advTm="15000"/>
    </mc:Fallback>
  </mc:AlternateContent>
  <p:timing>
    <p:tnLst>
      <p:par>
        <p:cTn xmlns:p14="http://schemas.microsoft.com/office/powerpoint/2010/mai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latin typeface="FjallaOne"/>
                <a:cs typeface="FjallaOne"/>
              </a:rPr>
              <a:t>DevOps Revolution</a:t>
            </a:r>
            <a:r>
              <a:rPr lang="en-US" dirty="0" smtClean="0"/>
              <a:t/>
            </a:r>
            <a:br>
              <a:rPr lang="en-US" dirty="0" smtClean="0"/>
            </a:b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latin typeface="Cantarell Bold"/>
                <a:cs typeface="Cantarell Bold"/>
              </a:rPr>
              <a:t>*</a:t>
            </a:r>
            <a:r>
              <a:rPr lang="en-US" dirty="0" smtClean="0">
                <a:latin typeface="Cantarell Bold"/>
                <a:cs typeface="Cantarell Bold"/>
              </a:rPr>
              <a:t>C*</a:t>
            </a:r>
            <a:r>
              <a:rPr lang="en-US" dirty="0" err="1" smtClean="0">
                <a:latin typeface="Cantarell Bold"/>
                <a:cs typeface="Cantarell Bold"/>
              </a:rPr>
              <a:t>ulture</a:t>
            </a:r>
            <a:r>
              <a:rPr lang="en-US" dirty="0" smtClean="0">
                <a:latin typeface="Cantarell Bold"/>
                <a:cs typeface="Cantarell Bold"/>
              </a:rPr>
              <a:t> – Own the change to drive collaboration and communication</a:t>
            </a:r>
          </a:p>
          <a:p>
            <a:r>
              <a:rPr lang="en-US" dirty="0" smtClean="0">
                <a:latin typeface="Cantarell Bold"/>
                <a:cs typeface="Cantarell Bold"/>
              </a:rPr>
              <a:t>*</a:t>
            </a:r>
            <a:r>
              <a:rPr lang="en-US" dirty="0" smtClean="0">
                <a:latin typeface="Cantarell Bold"/>
                <a:cs typeface="Cantarell Bold"/>
              </a:rPr>
              <a:t>A*</a:t>
            </a:r>
            <a:r>
              <a:rPr lang="en-US" dirty="0" err="1" smtClean="0">
                <a:latin typeface="Cantarell Bold"/>
                <a:cs typeface="Cantarell Bold"/>
              </a:rPr>
              <a:t>utomation</a:t>
            </a:r>
            <a:r>
              <a:rPr lang="en-US" dirty="0" smtClean="0">
                <a:latin typeface="Cantarell Bold"/>
                <a:cs typeface="Cantarell Bold"/>
              </a:rPr>
              <a:t> – Take manual steps out of your value chain</a:t>
            </a:r>
          </a:p>
          <a:p>
            <a:r>
              <a:rPr lang="en-US" dirty="0" smtClean="0">
                <a:latin typeface="Cantarell Bold"/>
                <a:cs typeface="Cantarell Bold"/>
              </a:rPr>
              <a:t>*</a:t>
            </a:r>
            <a:r>
              <a:rPr lang="en-US" dirty="0" smtClean="0">
                <a:latin typeface="Cantarell Bold"/>
                <a:cs typeface="Cantarell Bold"/>
              </a:rPr>
              <a:t>L*</a:t>
            </a:r>
            <a:r>
              <a:rPr lang="en-US" dirty="0" err="1" smtClean="0">
                <a:latin typeface="Cantarell Bold"/>
                <a:cs typeface="Cantarell Bold"/>
              </a:rPr>
              <a:t>ean</a:t>
            </a:r>
            <a:r>
              <a:rPr lang="en-US" dirty="0" smtClean="0">
                <a:latin typeface="Cantarell Bold"/>
                <a:cs typeface="Cantarell Bold"/>
              </a:rPr>
              <a:t> – Use lean principles to enable higher cycle frequency</a:t>
            </a:r>
          </a:p>
          <a:p>
            <a:r>
              <a:rPr lang="en-US" dirty="0" smtClean="0">
                <a:latin typeface="Cantarell Bold"/>
                <a:cs typeface="Cantarell Bold"/>
              </a:rPr>
              <a:t>*</a:t>
            </a:r>
            <a:r>
              <a:rPr lang="en-US" dirty="0" smtClean="0">
                <a:latin typeface="Cantarell Bold"/>
                <a:cs typeface="Cantarell Bold"/>
              </a:rPr>
              <a:t>M*</a:t>
            </a:r>
            <a:r>
              <a:rPr lang="en-US" dirty="0" err="1" smtClean="0">
                <a:latin typeface="Cantarell Bold"/>
                <a:cs typeface="Cantarell Bold"/>
              </a:rPr>
              <a:t>etrics</a:t>
            </a:r>
            <a:r>
              <a:rPr lang="en-US" dirty="0" smtClean="0">
                <a:latin typeface="Cantarell Bold"/>
                <a:cs typeface="Cantarell Bold"/>
              </a:rPr>
              <a:t> – Measure everything and use data to refine cycles</a:t>
            </a:r>
          </a:p>
          <a:p>
            <a:r>
              <a:rPr lang="en-US" dirty="0" smtClean="0">
                <a:latin typeface="Cantarell Bold"/>
                <a:cs typeface="Cantarell Bold"/>
              </a:rPr>
              <a:t>*</a:t>
            </a:r>
            <a:r>
              <a:rPr lang="en-US" dirty="0" smtClean="0">
                <a:latin typeface="Cantarell Bold"/>
                <a:cs typeface="Cantarell Bold"/>
              </a:rPr>
              <a:t>S*haring – Share experiences, successful or not, to enable others to learn</a:t>
            </a:r>
            <a:endParaRPr lang="en-US" dirty="0">
              <a:latin typeface="Cantarell Bold"/>
              <a:cs typeface="Cantarell Bold"/>
            </a:endParaRPr>
          </a:p>
        </p:txBody>
      </p:sp>
    </p:spTree>
    <p:extLst>
      <p:ext uri="{BB962C8B-B14F-4D97-AF65-F5344CB8AC3E}">
        <p14:creationId xmlns:p14="http://schemas.microsoft.com/office/powerpoint/2010/main" val="273259394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latin typeface="FjallaOne"/>
                <a:cs typeface="FjallaOne"/>
              </a:rPr>
              <a:t>DevOps Agile Continuum</a:t>
            </a:r>
            <a:r>
              <a:rPr lang="en-US" dirty="0" smtClean="0"/>
              <a:t/>
            </a:r>
            <a:br>
              <a:rPr lang="en-US" dirty="0" smtClean="0"/>
            </a:br>
            <a:endParaRPr lang="en-US" dirty="0"/>
          </a:p>
        </p:txBody>
      </p:sp>
      <p:sp>
        <p:nvSpPr>
          <p:cNvPr id="3" name="Content Placeholder 2"/>
          <p:cNvSpPr>
            <a:spLocks noGrp="1"/>
          </p:cNvSpPr>
          <p:nvPr>
            <p:ph idx="1"/>
          </p:nvPr>
        </p:nvSpPr>
        <p:spPr/>
        <p:txBody>
          <a:bodyPr/>
          <a:lstStyle/>
          <a:p>
            <a:endParaRPr lang="en-US" dirty="0" smtClean="0"/>
          </a:p>
          <a:p>
            <a:r>
              <a:rPr lang="en-US" dirty="0" smtClean="0">
                <a:latin typeface="Cantarell Bold"/>
                <a:cs typeface="Cantarell Bold"/>
              </a:rPr>
              <a:t>Continuous </a:t>
            </a:r>
            <a:r>
              <a:rPr lang="en-US" dirty="0" smtClean="0">
                <a:latin typeface="Cantarell Bold"/>
                <a:cs typeface="Cantarell Bold"/>
              </a:rPr>
              <a:t>Integration</a:t>
            </a:r>
          </a:p>
          <a:p>
            <a:r>
              <a:rPr lang="en-US" dirty="0" smtClean="0">
                <a:latin typeface="Cantarell Bold"/>
                <a:cs typeface="Cantarell Bold"/>
              </a:rPr>
              <a:t>Continuous </a:t>
            </a:r>
            <a:r>
              <a:rPr lang="en-US" dirty="0" smtClean="0">
                <a:latin typeface="Cantarell Bold"/>
                <a:cs typeface="Cantarell Bold"/>
              </a:rPr>
              <a:t>Delivery</a:t>
            </a:r>
          </a:p>
          <a:p>
            <a:r>
              <a:rPr lang="en-US" dirty="0" smtClean="0">
                <a:latin typeface="Cantarell Bold"/>
                <a:cs typeface="Cantarell Bold"/>
              </a:rPr>
              <a:t>Continuous </a:t>
            </a:r>
            <a:r>
              <a:rPr lang="en-US" dirty="0" smtClean="0">
                <a:latin typeface="Cantarell Bold"/>
                <a:cs typeface="Cantarell Bold"/>
              </a:rPr>
              <a:t>Release</a:t>
            </a:r>
          </a:p>
          <a:p>
            <a:r>
              <a:rPr lang="en-US" dirty="0" smtClean="0">
                <a:latin typeface="Cantarell Bold"/>
                <a:cs typeface="Cantarell Bold"/>
              </a:rPr>
              <a:t>Continuous </a:t>
            </a:r>
            <a:r>
              <a:rPr lang="en-US" dirty="0" smtClean="0">
                <a:latin typeface="Cantarell Bold"/>
                <a:cs typeface="Cantarell Bold"/>
              </a:rPr>
              <a:t>Improvement</a:t>
            </a:r>
          </a:p>
          <a:p>
            <a:r>
              <a:rPr lang="en-US" dirty="0" smtClean="0">
                <a:latin typeface="Cantarell Bold"/>
                <a:cs typeface="Cantarell Bold"/>
              </a:rPr>
              <a:t>Continuous </a:t>
            </a:r>
            <a:r>
              <a:rPr lang="en-US" dirty="0" smtClean="0">
                <a:latin typeface="Cantarell Bold"/>
                <a:cs typeface="Cantarell Bold"/>
              </a:rPr>
              <a:t>Monitoring</a:t>
            </a:r>
            <a:endParaRPr lang="en-US" dirty="0">
              <a:latin typeface="Cantarell Bold"/>
              <a:cs typeface="Cantarell Bold"/>
            </a:endParaRPr>
          </a:p>
        </p:txBody>
      </p:sp>
    </p:spTree>
    <p:extLst>
      <p:ext uri="{BB962C8B-B14F-4D97-AF65-F5344CB8AC3E}">
        <p14:creationId xmlns:p14="http://schemas.microsoft.com/office/powerpoint/2010/main" val="196591293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latin typeface="FjallaOne"/>
                <a:cs typeface="FjallaOne"/>
              </a:rPr>
              <a:t>DevOps </a:t>
            </a:r>
            <a:r>
              <a:rPr lang="en-US" dirty="0" smtClean="0">
                <a:latin typeface="FjallaOne"/>
                <a:cs typeface="FjallaOne"/>
              </a:rPr>
              <a:t>Security: Potential</a:t>
            </a:r>
            <a:r>
              <a:rPr lang="en-US" dirty="0">
                <a:latin typeface="FjallaOne"/>
                <a:cs typeface="FjallaOne"/>
              </a:rPr>
              <a:t/>
            </a:r>
            <a:br>
              <a:rPr lang="en-US" dirty="0">
                <a:latin typeface="FjallaOne"/>
                <a:cs typeface="FjallaOne"/>
              </a:rPr>
            </a:br>
            <a:r>
              <a:rPr lang="en-US" dirty="0" smtClean="0">
                <a:latin typeface="FjallaOne"/>
                <a:cs typeface="FjallaOne"/>
              </a:rPr>
              <a:t> Benefits</a:t>
            </a:r>
            <a:endParaRPr lang="en-US" dirty="0">
              <a:latin typeface="FjallaOne"/>
              <a:cs typeface="FjallaOne"/>
            </a:endParaRPr>
          </a:p>
        </p:txBody>
      </p:sp>
      <p:sp>
        <p:nvSpPr>
          <p:cNvPr id="3" name="Content Placeholder 2"/>
          <p:cNvSpPr>
            <a:spLocks noGrp="1"/>
          </p:cNvSpPr>
          <p:nvPr>
            <p:ph idx="1"/>
          </p:nvPr>
        </p:nvSpPr>
        <p:spPr/>
        <p:txBody>
          <a:bodyPr>
            <a:normAutofit/>
          </a:bodyPr>
          <a:lstStyle/>
          <a:p>
            <a:r>
              <a:rPr lang="en-US" dirty="0" smtClean="0">
                <a:latin typeface="Cantarell Bold"/>
                <a:cs typeface="Cantarell Bold"/>
              </a:rPr>
              <a:t>Software </a:t>
            </a:r>
            <a:r>
              <a:rPr lang="en-US" dirty="0" smtClean="0">
                <a:latin typeface="Cantarell Bold"/>
                <a:cs typeface="Cantarell Bold"/>
              </a:rPr>
              <a:t>Defined Security</a:t>
            </a:r>
          </a:p>
          <a:p>
            <a:r>
              <a:rPr lang="en-US" dirty="0" smtClean="0">
                <a:latin typeface="Cantarell Bold"/>
                <a:cs typeface="Cantarell Bold"/>
              </a:rPr>
              <a:t>Isolation</a:t>
            </a:r>
            <a:endParaRPr lang="en-US" dirty="0" smtClean="0">
              <a:latin typeface="Cantarell Bold"/>
              <a:cs typeface="Cantarell Bold"/>
            </a:endParaRPr>
          </a:p>
          <a:p>
            <a:r>
              <a:rPr lang="en-US" dirty="0">
                <a:latin typeface="Cantarell Bold"/>
                <a:cs typeface="Cantarell Bold"/>
              </a:rPr>
              <a:t>Precise </a:t>
            </a:r>
            <a:r>
              <a:rPr lang="en-US" dirty="0" smtClean="0">
                <a:latin typeface="Cantarell Bold"/>
                <a:cs typeface="Cantarell Bold"/>
              </a:rPr>
              <a:t>control</a:t>
            </a:r>
          </a:p>
          <a:p>
            <a:r>
              <a:rPr lang="en-US" dirty="0" smtClean="0">
                <a:latin typeface="Cantarell Bold"/>
                <a:cs typeface="Cantarell Bold"/>
              </a:rPr>
              <a:t>Immutability</a:t>
            </a:r>
          </a:p>
          <a:p>
            <a:r>
              <a:rPr lang="en-US" dirty="0" smtClean="0">
                <a:latin typeface="Cantarell Bold"/>
                <a:cs typeface="Cantarell Bold"/>
              </a:rPr>
              <a:t>Situational </a:t>
            </a:r>
            <a:r>
              <a:rPr lang="en-US" dirty="0" smtClean="0">
                <a:latin typeface="Cantarell Bold"/>
                <a:cs typeface="Cantarell Bold"/>
              </a:rPr>
              <a:t>awareness</a:t>
            </a:r>
          </a:p>
          <a:p>
            <a:r>
              <a:rPr lang="en-US" dirty="0" smtClean="0">
                <a:latin typeface="Cantarell Bold"/>
                <a:cs typeface="Cantarell Bold"/>
              </a:rPr>
              <a:t>Rapid </a:t>
            </a:r>
            <a:r>
              <a:rPr lang="en-US" dirty="0" smtClean="0">
                <a:latin typeface="Cantarell Bold"/>
                <a:cs typeface="Cantarell Bold"/>
              </a:rPr>
              <a:t>response</a:t>
            </a:r>
          </a:p>
          <a:p>
            <a:r>
              <a:rPr lang="en-US" dirty="0" smtClean="0">
                <a:latin typeface="Cantarell Bold"/>
                <a:cs typeface="Cantarell Bold"/>
              </a:rPr>
              <a:t>Collaboration</a:t>
            </a:r>
            <a:endParaRPr lang="en-US" dirty="0" smtClean="0">
              <a:latin typeface="Cantarell Bold"/>
              <a:cs typeface="Cantarell Bold"/>
            </a:endParaRPr>
          </a:p>
        </p:txBody>
      </p:sp>
    </p:spTree>
    <p:extLst>
      <p:ext uri="{BB962C8B-B14F-4D97-AF65-F5344CB8AC3E}">
        <p14:creationId xmlns:p14="http://schemas.microsoft.com/office/powerpoint/2010/main" val="100016701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FjallaOne"/>
                <a:cs typeface="FjallaOne"/>
              </a:rPr>
              <a:t>DevOps Tools</a:t>
            </a:r>
            <a:endParaRPr lang="en-US" dirty="0">
              <a:latin typeface="FjallaOne"/>
              <a:cs typeface="FjallaOne"/>
            </a:endParaRPr>
          </a:p>
        </p:txBody>
      </p:sp>
      <p:sp>
        <p:nvSpPr>
          <p:cNvPr id="3" name="Content Placeholder 2"/>
          <p:cNvSpPr>
            <a:spLocks noGrp="1"/>
          </p:cNvSpPr>
          <p:nvPr>
            <p:ph idx="1"/>
          </p:nvPr>
        </p:nvSpPr>
        <p:spPr/>
        <p:txBody>
          <a:bodyPr/>
          <a:lstStyle/>
          <a:p>
            <a:r>
              <a:rPr lang="en-US" dirty="0" smtClean="0">
                <a:latin typeface="Cantarell Bold"/>
                <a:cs typeface="Cantarell Bold"/>
              </a:rPr>
              <a:t>Version </a:t>
            </a:r>
            <a:r>
              <a:rPr lang="en-US" dirty="0" smtClean="0">
                <a:latin typeface="Cantarell Bold"/>
                <a:cs typeface="Cantarell Bold"/>
              </a:rPr>
              <a:t>Control and Code Review (Git, </a:t>
            </a:r>
            <a:r>
              <a:rPr lang="en-US" dirty="0" err="1" smtClean="0">
                <a:latin typeface="Cantarell Bold"/>
                <a:cs typeface="Cantarell Bold"/>
              </a:rPr>
              <a:t>GitHub</a:t>
            </a:r>
            <a:r>
              <a:rPr lang="en-US" dirty="0" smtClean="0">
                <a:latin typeface="Cantarell Bold"/>
                <a:cs typeface="Cantarell Bold"/>
              </a:rPr>
              <a:t>, Gerrit</a:t>
            </a:r>
            <a:r>
              <a:rPr lang="en-US" dirty="0" smtClean="0">
                <a:latin typeface="Cantarell Bold"/>
                <a:cs typeface="Cantarell Bold"/>
              </a:rPr>
              <a:t>)</a:t>
            </a:r>
          </a:p>
          <a:p>
            <a:r>
              <a:rPr lang="en-US" dirty="0">
                <a:latin typeface="Cantarell Bold"/>
                <a:cs typeface="Cantarell Bold"/>
              </a:rPr>
              <a:t>Configuration Management (</a:t>
            </a:r>
            <a:r>
              <a:rPr lang="en-US" dirty="0" smtClean="0">
                <a:latin typeface="Cantarell Bold"/>
                <a:cs typeface="Cantarell Bold"/>
              </a:rPr>
              <a:t>Puppet, </a:t>
            </a:r>
            <a:r>
              <a:rPr lang="en-US" dirty="0" err="1" smtClean="0">
                <a:latin typeface="Cantarell Bold"/>
                <a:cs typeface="Cantarell Bold"/>
              </a:rPr>
              <a:t>Ansible</a:t>
            </a:r>
            <a:r>
              <a:rPr lang="en-US" dirty="0" smtClean="0">
                <a:latin typeface="Cantarell Bold"/>
                <a:cs typeface="Cantarell Bold"/>
              </a:rPr>
              <a:t>)</a:t>
            </a:r>
          </a:p>
          <a:p>
            <a:r>
              <a:rPr lang="en-US" dirty="0" smtClean="0">
                <a:latin typeface="Cantarell Bold"/>
                <a:cs typeface="Cantarell Bold"/>
              </a:rPr>
              <a:t>Virtualization </a:t>
            </a:r>
            <a:r>
              <a:rPr lang="en-US" dirty="0" smtClean="0">
                <a:latin typeface="Cantarell Bold"/>
                <a:cs typeface="Cantarell Bold"/>
              </a:rPr>
              <a:t>(Vagrant, Docker</a:t>
            </a:r>
            <a:r>
              <a:rPr lang="en-US" dirty="0" smtClean="0">
                <a:latin typeface="Cantarell Bold"/>
                <a:cs typeface="Cantarell Bold"/>
              </a:rPr>
              <a:t>)</a:t>
            </a:r>
          </a:p>
          <a:p>
            <a:r>
              <a:rPr lang="en-US" dirty="0" smtClean="0">
                <a:latin typeface="Cantarell Bold"/>
                <a:cs typeface="Cantarell Bold"/>
              </a:rPr>
              <a:t>Microservices</a:t>
            </a:r>
            <a:endParaRPr lang="en-US" dirty="0" smtClean="0">
              <a:latin typeface="Cantarell Bold"/>
              <a:cs typeface="Cantarell Bold"/>
            </a:endParaRPr>
          </a:p>
          <a:p>
            <a:r>
              <a:rPr lang="en-US" dirty="0" smtClean="0">
                <a:latin typeface="Cantarell Bold"/>
                <a:cs typeface="Cantarell Bold"/>
              </a:rPr>
              <a:t>Cloud </a:t>
            </a:r>
            <a:r>
              <a:rPr lang="en-US" dirty="0">
                <a:latin typeface="Cantarell Bold"/>
                <a:cs typeface="Cantarell Bold"/>
              </a:rPr>
              <a:t>Computing (AWS, Azure)</a:t>
            </a:r>
          </a:p>
          <a:p>
            <a:endParaRPr lang="en-US" dirty="0" smtClean="0"/>
          </a:p>
          <a:p>
            <a:pPr marL="0" indent="0">
              <a:buNone/>
            </a:pPr>
            <a:endParaRPr lang="en-US" dirty="0"/>
          </a:p>
        </p:txBody>
      </p:sp>
    </p:spTree>
    <p:extLst>
      <p:ext uri="{BB962C8B-B14F-4D97-AF65-F5344CB8AC3E}">
        <p14:creationId xmlns:p14="http://schemas.microsoft.com/office/powerpoint/2010/main" val="7438801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FjallaOne"/>
                <a:cs typeface="FjallaOne"/>
              </a:rPr>
              <a:t>New Focus</a:t>
            </a:r>
            <a:endParaRPr lang="en-US" dirty="0">
              <a:latin typeface="FjallaOne"/>
              <a:cs typeface="FjallaOne"/>
            </a:endParaRPr>
          </a:p>
        </p:txBody>
      </p:sp>
      <p:sp>
        <p:nvSpPr>
          <p:cNvPr id="3" name="Content Placeholder 2"/>
          <p:cNvSpPr>
            <a:spLocks noGrp="1"/>
          </p:cNvSpPr>
          <p:nvPr>
            <p:ph idx="1"/>
          </p:nvPr>
        </p:nvSpPr>
        <p:spPr/>
        <p:txBody>
          <a:bodyPr>
            <a:normAutofit fontScale="92500" lnSpcReduction="20000"/>
          </a:bodyPr>
          <a:lstStyle/>
          <a:p>
            <a:r>
              <a:rPr lang="en-US" dirty="0">
                <a:latin typeface="Cantarell Bold"/>
                <a:cs typeface="Cantarell Bold"/>
              </a:rPr>
              <a:t>Insider threat </a:t>
            </a:r>
          </a:p>
          <a:p>
            <a:r>
              <a:rPr lang="en-US" dirty="0" smtClean="0">
                <a:latin typeface="Cantarell Bold"/>
                <a:cs typeface="Cantarell Bold"/>
              </a:rPr>
              <a:t>Application </a:t>
            </a:r>
            <a:r>
              <a:rPr lang="en-US" dirty="0">
                <a:latin typeface="Cantarell Bold"/>
                <a:cs typeface="Cantarell Bold"/>
              </a:rPr>
              <a:t>security </a:t>
            </a:r>
            <a:r>
              <a:rPr lang="en-US" dirty="0" smtClean="0">
                <a:latin typeface="Cantarell Bold"/>
                <a:cs typeface="Cantarell Bold"/>
              </a:rPr>
              <a:t> (Build it Right &amp; Continuously Monitor)</a:t>
            </a:r>
            <a:endParaRPr lang="en-US" dirty="0">
              <a:latin typeface="Cantarell Bold"/>
              <a:cs typeface="Cantarell Bold"/>
            </a:endParaRPr>
          </a:p>
          <a:p>
            <a:r>
              <a:rPr lang="en-US" dirty="0" smtClean="0">
                <a:latin typeface="Cantarell Bold"/>
                <a:cs typeface="Cantarell Bold"/>
              </a:rPr>
              <a:t>Supply </a:t>
            </a:r>
            <a:r>
              <a:rPr lang="en-US" dirty="0">
                <a:latin typeface="Cantarell Bold"/>
                <a:cs typeface="Cantarell Bold"/>
              </a:rPr>
              <a:t>chain risk </a:t>
            </a:r>
          </a:p>
          <a:p>
            <a:r>
              <a:rPr lang="en-US" dirty="0" smtClean="0">
                <a:latin typeface="Cantarell Bold"/>
                <a:cs typeface="Cantarell Bold"/>
              </a:rPr>
              <a:t>Security </a:t>
            </a:r>
            <a:r>
              <a:rPr lang="en-US" dirty="0">
                <a:latin typeface="Cantarell Bold"/>
                <a:cs typeface="Cantarell Bold"/>
              </a:rPr>
              <a:t>assurance and trustworthy systems </a:t>
            </a:r>
          </a:p>
          <a:p>
            <a:r>
              <a:rPr lang="en-US" dirty="0" smtClean="0">
                <a:latin typeface="Cantarell Bold"/>
                <a:cs typeface="Cantarell Bold"/>
              </a:rPr>
              <a:t>Mobile </a:t>
            </a:r>
            <a:r>
              <a:rPr lang="en-US" dirty="0">
                <a:latin typeface="Cantarell Bold"/>
                <a:cs typeface="Cantarell Bold"/>
              </a:rPr>
              <a:t>and cloud computing technologies </a:t>
            </a:r>
          </a:p>
          <a:p>
            <a:r>
              <a:rPr lang="en-US" dirty="0" smtClean="0">
                <a:latin typeface="Cantarell Bold"/>
                <a:cs typeface="Cantarell Bold"/>
              </a:rPr>
              <a:t>Advanced </a:t>
            </a:r>
            <a:r>
              <a:rPr lang="en-US" dirty="0">
                <a:latin typeface="Cantarell Bold"/>
                <a:cs typeface="Cantarell Bold"/>
              </a:rPr>
              <a:t>persistent threat </a:t>
            </a:r>
          </a:p>
          <a:p>
            <a:r>
              <a:rPr lang="en-US" dirty="0" smtClean="0">
                <a:latin typeface="Cantarell Bold"/>
                <a:cs typeface="Cantarell Bold"/>
              </a:rPr>
              <a:t>Tailoring </a:t>
            </a:r>
            <a:r>
              <a:rPr lang="en-US" dirty="0">
                <a:latin typeface="Cantarell Bold"/>
                <a:cs typeface="Cantarell Bold"/>
              </a:rPr>
              <a:t>guidance and overlays </a:t>
            </a:r>
          </a:p>
          <a:p>
            <a:r>
              <a:rPr lang="en-US" dirty="0" smtClean="0">
                <a:latin typeface="Cantarell Bold"/>
                <a:cs typeface="Cantarell Bold"/>
              </a:rPr>
              <a:t>Privacy </a:t>
            </a:r>
            <a:endParaRPr lang="en-US" dirty="0">
              <a:latin typeface="Cantarell Bold"/>
              <a:cs typeface="Cantarell Bold"/>
            </a:endParaRPr>
          </a:p>
          <a:p>
            <a:endParaRPr lang="en-US" dirty="0"/>
          </a:p>
        </p:txBody>
      </p:sp>
    </p:spTree>
    <p:extLst>
      <p:ext uri="{BB962C8B-B14F-4D97-AF65-F5344CB8AC3E}">
        <p14:creationId xmlns:p14="http://schemas.microsoft.com/office/powerpoint/2010/main" val="3758761737"/>
      </p:ext>
    </p:extLst>
  </p:cSld>
  <p:clrMapOvr>
    <a:masterClrMapping/>
  </p:clrMapOvr>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8000" dirty="0" smtClean="0">
                <a:latin typeface="FjallaOne"/>
                <a:cs typeface="FjallaOne"/>
              </a:rPr>
              <a:t>Open Source</a:t>
            </a:r>
            <a:endParaRPr lang="en-US" sz="8000" dirty="0">
              <a:latin typeface="FjallaOne"/>
              <a:cs typeface="FjallaOne"/>
            </a:endParaRPr>
          </a:p>
        </p:txBody>
      </p:sp>
    </p:spTree>
    <p:extLst>
      <p:ext uri="{BB962C8B-B14F-4D97-AF65-F5344CB8AC3E}">
        <p14:creationId xmlns:p14="http://schemas.microsoft.com/office/powerpoint/2010/main" val="95921861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FjallaOne"/>
                <a:cs typeface="FjallaOne"/>
              </a:rPr>
              <a:t>Open Source</a:t>
            </a:r>
            <a:endParaRPr lang="en-US" dirty="0">
              <a:latin typeface="FjallaOne"/>
              <a:cs typeface="FjallaOne"/>
            </a:endParaRPr>
          </a:p>
        </p:txBody>
      </p:sp>
      <p:sp>
        <p:nvSpPr>
          <p:cNvPr id="3" name="Content Placeholder 2"/>
          <p:cNvSpPr>
            <a:spLocks noGrp="1"/>
          </p:cNvSpPr>
          <p:nvPr>
            <p:ph idx="1"/>
          </p:nvPr>
        </p:nvSpPr>
        <p:spPr/>
        <p:txBody>
          <a:bodyPr/>
          <a:lstStyle/>
          <a:p>
            <a:r>
              <a:rPr lang="en-US" dirty="0" smtClean="0">
                <a:latin typeface="Cantarell Bold"/>
                <a:cs typeface="Cantarell Bold"/>
              </a:rPr>
              <a:t>Collaboration</a:t>
            </a:r>
          </a:p>
          <a:p>
            <a:r>
              <a:rPr lang="en-US" dirty="0" smtClean="0">
                <a:latin typeface="Cantarell Bold"/>
                <a:cs typeface="Cantarell Bold"/>
              </a:rPr>
              <a:t>Governance/Review</a:t>
            </a:r>
          </a:p>
          <a:p>
            <a:r>
              <a:rPr lang="en-US" dirty="0" smtClean="0">
                <a:latin typeface="Cantarell Bold"/>
                <a:cs typeface="Cantarell Bold"/>
              </a:rPr>
              <a:t>Extendable</a:t>
            </a:r>
          </a:p>
          <a:p>
            <a:r>
              <a:rPr lang="en-US" dirty="0" smtClean="0">
                <a:latin typeface="Cantarell Bold"/>
                <a:cs typeface="Cantarell Bold"/>
              </a:rPr>
              <a:t>Modular</a:t>
            </a:r>
          </a:p>
          <a:p>
            <a:r>
              <a:rPr lang="en-US" dirty="0" smtClean="0">
                <a:latin typeface="Cantarell Bold"/>
                <a:cs typeface="Cantarell Bold"/>
              </a:rPr>
              <a:t>Security Infrastructure As Code</a:t>
            </a:r>
          </a:p>
          <a:p>
            <a:r>
              <a:rPr lang="en-US" dirty="0" smtClean="0">
                <a:latin typeface="Cantarell Bold"/>
                <a:cs typeface="Cantarell Bold"/>
              </a:rPr>
              <a:t>COTS</a:t>
            </a:r>
            <a:endParaRPr lang="en-US" dirty="0">
              <a:latin typeface="Cantarell Bold"/>
              <a:cs typeface="Cantarell Bold"/>
            </a:endParaRPr>
          </a:p>
        </p:txBody>
      </p:sp>
    </p:spTree>
    <p:extLst>
      <p:ext uri="{BB962C8B-B14F-4D97-AF65-F5344CB8AC3E}">
        <p14:creationId xmlns:p14="http://schemas.microsoft.com/office/powerpoint/2010/main" val="191196373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latin typeface="FjallaOne"/>
                <a:cs typeface="FjallaOne"/>
              </a:rPr>
              <a:t>Honorary” Open Source/DevOps Community Members</a:t>
            </a:r>
            <a:br>
              <a:rPr lang="en-US" dirty="0">
                <a:latin typeface="FjallaOne"/>
                <a:cs typeface="FjallaOne"/>
              </a:rPr>
            </a:br>
            <a:endParaRPr lang="en-US" dirty="0">
              <a:latin typeface="FjallaOne"/>
              <a:cs typeface="FjallaOne"/>
            </a:endParaRPr>
          </a:p>
        </p:txBody>
      </p:sp>
      <p:sp>
        <p:nvSpPr>
          <p:cNvPr id="3" name="Content Placeholder 2"/>
          <p:cNvSpPr>
            <a:spLocks noGrp="1"/>
          </p:cNvSpPr>
          <p:nvPr>
            <p:ph idx="1"/>
          </p:nvPr>
        </p:nvSpPr>
        <p:spPr/>
        <p:txBody>
          <a:bodyPr/>
          <a:lstStyle/>
          <a:p>
            <a:r>
              <a:rPr lang="en-US" dirty="0" smtClean="0"/>
              <a:t> </a:t>
            </a:r>
            <a:r>
              <a:rPr lang="en-US" dirty="0" smtClean="0">
                <a:latin typeface="Cantarell Bold"/>
                <a:cs typeface="Cantarell Bold"/>
              </a:rPr>
              <a:t>Apple</a:t>
            </a:r>
          </a:p>
          <a:p>
            <a:r>
              <a:rPr lang="en-US" dirty="0" smtClean="0">
                <a:latin typeface="Cantarell Bold"/>
                <a:cs typeface="Cantarell Bold"/>
              </a:rPr>
              <a:t>Google</a:t>
            </a:r>
          </a:p>
          <a:p>
            <a:r>
              <a:rPr lang="en-US" dirty="0" smtClean="0">
                <a:latin typeface="Cantarell Bold"/>
                <a:cs typeface="Cantarell Bold"/>
              </a:rPr>
              <a:t>Amazon</a:t>
            </a:r>
          </a:p>
          <a:p>
            <a:r>
              <a:rPr lang="en-US" dirty="0" err="1" smtClean="0">
                <a:latin typeface="Cantarell Bold"/>
                <a:cs typeface="Cantarell Bold"/>
              </a:rPr>
              <a:t>GitHub</a:t>
            </a:r>
            <a:endParaRPr lang="en-US" dirty="0">
              <a:latin typeface="Cantarell Bold"/>
              <a:cs typeface="Cantarell Bold"/>
            </a:endParaRPr>
          </a:p>
        </p:txBody>
      </p:sp>
    </p:spTree>
    <p:extLst>
      <p:ext uri="{BB962C8B-B14F-4D97-AF65-F5344CB8AC3E}">
        <p14:creationId xmlns:p14="http://schemas.microsoft.com/office/powerpoint/2010/main" val="395895651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FjallaOne"/>
                <a:cs typeface="FjallaOne"/>
              </a:rPr>
              <a:t>DevOps Open Source</a:t>
            </a:r>
            <a:r>
              <a:rPr lang="en-US" dirty="0" smtClean="0"/>
              <a:t> </a:t>
            </a:r>
            <a:endParaRPr lang="en-US" dirty="0"/>
          </a:p>
        </p:txBody>
      </p:sp>
      <p:sp>
        <p:nvSpPr>
          <p:cNvPr id="3" name="Content Placeholder 2"/>
          <p:cNvSpPr>
            <a:spLocks noGrp="1"/>
          </p:cNvSpPr>
          <p:nvPr>
            <p:ph idx="1"/>
          </p:nvPr>
        </p:nvSpPr>
        <p:spPr/>
        <p:txBody>
          <a:bodyPr/>
          <a:lstStyle/>
          <a:p>
            <a:r>
              <a:rPr lang="en-US" dirty="0" smtClean="0">
                <a:latin typeface="Cantarell Bold"/>
                <a:cs typeface="Cantarell Bold"/>
              </a:rPr>
              <a:t>Google (</a:t>
            </a:r>
            <a:r>
              <a:rPr lang="en-US" dirty="0" err="1" smtClean="0">
                <a:latin typeface="Cantarell Bold"/>
                <a:cs typeface="Cantarell Bold"/>
              </a:rPr>
              <a:t>Kubernetes</a:t>
            </a:r>
            <a:r>
              <a:rPr lang="en-US" dirty="0" smtClean="0">
                <a:latin typeface="Cantarell Bold"/>
                <a:cs typeface="Cantarell Bold"/>
              </a:rPr>
              <a:t>, Go)</a:t>
            </a:r>
          </a:p>
          <a:p>
            <a:r>
              <a:rPr lang="en-US" dirty="0" smtClean="0">
                <a:latin typeface="Cantarell Bold"/>
                <a:cs typeface="Cantarell Bold"/>
              </a:rPr>
              <a:t>Netflix (Security Monkey)</a:t>
            </a:r>
          </a:p>
          <a:p>
            <a:r>
              <a:rPr lang="en-US" dirty="0" smtClean="0">
                <a:latin typeface="Cantarell Bold"/>
                <a:cs typeface="Cantarell Bold"/>
              </a:rPr>
              <a:t>Docker (Docker)</a:t>
            </a:r>
          </a:p>
          <a:p>
            <a:r>
              <a:rPr lang="en-US" dirty="0" err="1" smtClean="0">
                <a:latin typeface="Cantarell Bold"/>
                <a:cs typeface="Cantarell Bold"/>
              </a:rPr>
              <a:t>HashiCorp</a:t>
            </a:r>
            <a:r>
              <a:rPr lang="en-US" dirty="0" smtClean="0">
                <a:latin typeface="Cantarell Bold"/>
                <a:cs typeface="Cantarell Bold"/>
              </a:rPr>
              <a:t> (Vagrant, Packer)</a:t>
            </a:r>
          </a:p>
          <a:p>
            <a:r>
              <a:rPr lang="en-US" dirty="0" smtClean="0">
                <a:latin typeface="Cantarell Bold"/>
                <a:cs typeface="Cantarell Bold"/>
              </a:rPr>
              <a:t>Cloud Bees (Jenkins</a:t>
            </a:r>
            <a:r>
              <a:rPr lang="en-US" dirty="0" smtClean="0">
                <a:latin typeface="Cantarell Bold"/>
                <a:cs typeface="Cantarell Bold"/>
              </a:rPr>
              <a:t>)</a:t>
            </a:r>
          </a:p>
          <a:p>
            <a:r>
              <a:rPr lang="en-US" dirty="0" smtClean="0">
                <a:latin typeface="Cantarell Bold"/>
                <a:cs typeface="Cantarell Bold"/>
              </a:rPr>
              <a:t>Sound Cloud (Prometheus)</a:t>
            </a:r>
            <a:endParaRPr lang="en-US" dirty="0" smtClean="0">
              <a:latin typeface="Cantarell Bold"/>
              <a:cs typeface="Cantarell Bold"/>
            </a:endParaRPr>
          </a:p>
          <a:p>
            <a:endParaRPr lang="en-US" dirty="0">
              <a:latin typeface="Cantarell Bold"/>
              <a:cs typeface="Cantarell Bold"/>
            </a:endParaRPr>
          </a:p>
        </p:txBody>
      </p:sp>
    </p:spTree>
    <p:extLst>
      <p:ext uri="{BB962C8B-B14F-4D97-AF65-F5344CB8AC3E}">
        <p14:creationId xmlns:p14="http://schemas.microsoft.com/office/powerpoint/2010/main" val="402750952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FjallaOne"/>
                <a:cs typeface="FjallaOne"/>
              </a:rPr>
              <a:t>Open Source Adoption</a:t>
            </a:r>
            <a:endParaRPr lang="en-US" dirty="0">
              <a:latin typeface="FjallaOne"/>
              <a:cs typeface="FjallaOne"/>
            </a:endParaRPr>
          </a:p>
        </p:txBody>
      </p:sp>
      <p:sp>
        <p:nvSpPr>
          <p:cNvPr id="3" name="Content Placeholder 2"/>
          <p:cNvSpPr>
            <a:spLocks noGrp="1"/>
          </p:cNvSpPr>
          <p:nvPr>
            <p:ph idx="1"/>
          </p:nvPr>
        </p:nvSpPr>
        <p:spPr/>
        <p:txBody>
          <a:bodyPr/>
          <a:lstStyle/>
          <a:p>
            <a:r>
              <a:rPr lang="en-US" dirty="0" smtClean="0">
                <a:latin typeface="Cantarell Bold"/>
                <a:cs typeface="Cantarell Bold"/>
              </a:rPr>
              <a:t>Microsoft</a:t>
            </a:r>
          </a:p>
          <a:p>
            <a:r>
              <a:rPr lang="en-US" dirty="0" smtClean="0">
                <a:latin typeface="Cantarell Bold"/>
                <a:cs typeface="Cantarell Bold"/>
              </a:rPr>
              <a:t>IBM</a:t>
            </a:r>
          </a:p>
          <a:p>
            <a:r>
              <a:rPr lang="en-US" dirty="0" smtClean="0">
                <a:latin typeface="Cantarell Bold"/>
                <a:cs typeface="Cantarell Bold"/>
              </a:rPr>
              <a:t>Oracle</a:t>
            </a:r>
          </a:p>
          <a:p>
            <a:r>
              <a:rPr lang="en-US" dirty="0" smtClean="0">
                <a:latin typeface="Cantarell Bold"/>
                <a:cs typeface="Cantarell Bold"/>
              </a:rPr>
              <a:t>HP</a:t>
            </a:r>
            <a:endParaRPr lang="en-US" dirty="0">
              <a:latin typeface="Cantarell Bold"/>
              <a:cs typeface="Cantarell Bold"/>
            </a:endParaRPr>
          </a:p>
        </p:txBody>
      </p:sp>
    </p:spTree>
    <p:extLst>
      <p:ext uri="{BB962C8B-B14F-4D97-AF65-F5344CB8AC3E}">
        <p14:creationId xmlns:p14="http://schemas.microsoft.com/office/powerpoint/2010/main" val="414706871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FjallaOne"/>
                <a:cs typeface="FjallaOne"/>
              </a:rPr>
              <a:t>Government Open Source</a:t>
            </a:r>
            <a:endParaRPr lang="en-US" dirty="0">
              <a:latin typeface="FjallaOne"/>
              <a:cs typeface="FjallaOne"/>
            </a:endParaRPr>
          </a:p>
        </p:txBody>
      </p:sp>
      <p:sp>
        <p:nvSpPr>
          <p:cNvPr id="3" name="Content Placeholder 2"/>
          <p:cNvSpPr>
            <a:spLocks noGrp="1"/>
          </p:cNvSpPr>
          <p:nvPr>
            <p:ph idx="1"/>
          </p:nvPr>
        </p:nvSpPr>
        <p:spPr/>
        <p:txBody>
          <a:bodyPr/>
          <a:lstStyle/>
          <a:p>
            <a:r>
              <a:rPr lang="en-US" dirty="0" smtClean="0">
                <a:latin typeface="Cantarell Bold"/>
                <a:cs typeface="Cantarell Bold"/>
              </a:rPr>
              <a:t>NSA SELinux</a:t>
            </a:r>
          </a:p>
          <a:p>
            <a:r>
              <a:rPr lang="en-US" dirty="0" smtClean="0">
                <a:latin typeface="Cantarell Bold"/>
                <a:cs typeface="Cantarell Bold"/>
              </a:rPr>
              <a:t>Open Source Software</a:t>
            </a:r>
          </a:p>
          <a:p>
            <a:r>
              <a:rPr lang="en-US" dirty="0" smtClean="0">
                <a:latin typeface="Cantarell Bold"/>
                <a:cs typeface="Cantarell Bold"/>
              </a:rPr>
              <a:t>White House</a:t>
            </a:r>
            <a:endParaRPr lang="en-US" dirty="0">
              <a:latin typeface="Cantarell Bold"/>
              <a:cs typeface="Cantarell Bold"/>
            </a:endParaRPr>
          </a:p>
        </p:txBody>
      </p:sp>
    </p:spTree>
    <p:extLst>
      <p:ext uri="{BB962C8B-B14F-4D97-AF65-F5344CB8AC3E}">
        <p14:creationId xmlns:p14="http://schemas.microsoft.com/office/powerpoint/2010/main" val="183760064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FjallaOne"/>
                <a:cs typeface="FjallaOne"/>
              </a:rPr>
              <a:t>Federal Government</a:t>
            </a:r>
            <a:endParaRPr lang="en-US" dirty="0">
              <a:latin typeface="FjallaOne"/>
              <a:cs typeface="FjallaOne"/>
            </a:endParaRPr>
          </a:p>
        </p:txBody>
      </p:sp>
      <p:sp>
        <p:nvSpPr>
          <p:cNvPr id="3" name="Content Placeholder 2"/>
          <p:cNvSpPr>
            <a:spLocks noGrp="1"/>
          </p:cNvSpPr>
          <p:nvPr>
            <p:ph idx="1"/>
          </p:nvPr>
        </p:nvSpPr>
        <p:spPr/>
        <p:txBody>
          <a:bodyPr>
            <a:normAutofit fontScale="55000" lnSpcReduction="20000"/>
          </a:bodyPr>
          <a:lstStyle/>
          <a:p>
            <a:r>
              <a:rPr lang="en-US" dirty="0">
                <a:latin typeface="Cantarell Bold"/>
                <a:cs typeface="Cantarell Bold"/>
              </a:rPr>
              <a:t>OSS should be leveraged by the U.S. federal government to realize open government and save tax payers money, especially at a time when controlling wasteful spending could not be more important.  In this regard, there are six reasons for the government to move to OSS: </a:t>
            </a:r>
          </a:p>
          <a:p>
            <a:pPr lvl="1"/>
            <a:r>
              <a:rPr lang="en-US" dirty="0">
                <a:latin typeface="Cantarell Bold"/>
                <a:cs typeface="Cantarell Bold"/>
              </a:rPr>
              <a:t>1. Improved Security and Privacy over proprietary software;</a:t>
            </a:r>
          </a:p>
          <a:p>
            <a:pPr lvl="1"/>
            <a:r>
              <a:rPr lang="en-US" dirty="0">
                <a:latin typeface="Cantarell Bold"/>
                <a:cs typeface="Cantarell Bold"/>
              </a:rPr>
              <a:t>2. Increased procurement speed so agency's can get their programs deployed faster, particularly for rapid prototyping, experimentation, and where the ability to “test drive” the software is important;</a:t>
            </a:r>
          </a:p>
          <a:p>
            <a:pPr lvl="1"/>
            <a:r>
              <a:rPr lang="en-US" dirty="0">
                <a:latin typeface="Cantarell Bold"/>
                <a:cs typeface="Cantarell Bold"/>
              </a:rPr>
              <a:t>3. No lock into one vendor, support can be provided by anyone since the code is in the public domain;</a:t>
            </a:r>
          </a:p>
          <a:p>
            <a:pPr lvl="1"/>
            <a:r>
              <a:rPr lang="en-US" dirty="0">
                <a:latin typeface="Cantarell Bold"/>
                <a:cs typeface="Cantarell Bold"/>
              </a:rPr>
              <a:t>4. Reduced cost of license and support, on average, open source products provide same functionality at a 80-90% lower cost to the taxpayers;</a:t>
            </a:r>
          </a:p>
          <a:p>
            <a:pPr lvl="1"/>
            <a:r>
              <a:rPr lang="en-US" dirty="0">
                <a:latin typeface="Cantarell Bold"/>
                <a:cs typeface="Cantarell Bold"/>
              </a:rPr>
              <a:t>5. Improved quality, normally, supported open source products go through three times more quality reviews than proprietary software as part of community review, indemnification review, and then productizing; and,</a:t>
            </a:r>
          </a:p>
          <a:p>
            <a:pPr lvl="1"/>
            <a:r>
              <a:rPr lang="en-US" dirty="0">
                <a:latin typeface="Cantarell Bold"/>
                <a:cs typeface="Cantarell Bold"/>
              </a:rPr>
              <a:t>6. The Government can become part of the open source community and directly inject their specific requirements into the product.</a:t>
            </a:r>
          </a:p>
        </p:txBody>
      </p:sp>
    </p:spTree>
    <p:extLst>
      <p:ext uri="{BB962C8B-B14F-4D97-AF65-F5344CB8AC3E}">
        <p14:creationId xmlns:p14="http://schemas.microsoft.com/office/powerpoint/2010/main" val="20185949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FjallaOne"/>
                <a:cs typeface="FjallaOne"/>
              </a:rPr>
              <a:t>Open Source</a:t>
            </a:r>
            <a:endParaRPr lang="en-US" dirty="0">
              <a:latin typeface="FjallaOne"/>
              <a:cs typeface="FjallaOne"/>
            </a:endParaRPr>
          </a:p>
        </p:txBody>
      </p:sp>
      <p:sp>
        <p:nvSpPr>
          <p:cNvPr id="3" name="Content Placeholder 2"/>
          <p:cNvSpPr>
            <a:spLocks noGrp="1"/>
          </p:cNvSpPr>
          <p:nvPr>
            <p:ph idx="1"/>
          </p:nvPr>
        </p:nvSpPr>
        <p:spPr/>
        <p:txBody>
          <a:bodyPr/>
          <a:lstStyle/>
          <a:p>
            <a:r>
              <a:rPr lang="en-US" dirty="0" smtClean="0">
                <a:latin typeface="Cantarell Bold"/>
                <a:cs typeface="Cantarell Bold"/>
              </a:rPr>
              <a:t>Linux</a:t>
            </a:r>
          </a:p>
          <a:p>
            <a:r>
              <a:rPr lang="en-US" dirty="0" smtClean="0">
                <a:latin typeface="Cantarell Bold"/>
                <a:cs typeface="Cantarell Bold"/>
              </a:rPr>
              <a:t>Package Management</a:t>
            </a:r>
          </a:p>
          <a:p>
            <a:r>
              <a:rPr lang="en-US" dirty="0" smtClean="0">
                <a:latin typeface="Cantarell Bold"/>
                <a:cs typeface="Cantarell Bold"/>
              </a:rPr>
              <a:t>Modular</a:t>
            </a:r>
          </a:p>
          <a:p>
            <a:endParaRPr lang="en-US" dirty="0" smtClean="0"/>
          </a:p>
          <a:p>
            <a:endParaRPr lang="en-US" dirty="0"/>
          </a:p>
        </p:txBody>
      </p:sp>
    </p:spTree>
    <p:extLst>
      <p:ext uri="{BB962C8B-B14F-4D97-AF65-F5344CB8AC3E}">
        <p14:creationId xmlns:p14="http://schemas.microsoft.com/office/powerpoint/2010/main" val="32348142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5-09-15 at 9.38.06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500" y="0"/>
            <a:ext cx="8747637" cy="6858000"/>
          </a:xfrm>
          <a:prstGeom prst="rect">
            <a:avLst/>
          </a:prstGeom>
        </p:spPr>
      </p:pic>
    </p:spTree>
    <p:extLst>
      <p:ext uri="{BB962C8B-B14F-4D97-AF65-F5344CB8AC3E}">
        <p14:creationId xmlns:p14="http://schemas.microsoft.com/office/powerpoint/2010/main" val="192505927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5-09-15 at 9.38.40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62000"/>
            <a:ext cx="9144000" cy="5330488"/>
          </a:xfrm>
          <a:prstGeom prst="rect">
            <a:avLst/>
          </a:prstGeom>
        </p:spPr>
      </p:pic>
    </p:spTree>
    <p:extLst>
      <p:ext uri="{BB962C8B-B14F-4D97-AF65-F5344CB8AC3E}">
        <p14:creationId xmlns:p14="http://schemas.microsoft.com/office/powerpoint/2010/main" val="14990043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FjallaOne"/>
                <a:cs typeface="FjallaOne"/>
              </a:rPr>
              <a:t>New Focus</a:t>
            </a:r>
            <a:endParaRPr lang="en-US" dirty="0">
              <a:latin typeface="FjallaOne"/>
              <a:cs typeface="FjallaOne"/>
            </a:endParaRPr>
          </a:p>
        </p:txBody>
      </p:sp>
      <p:sp>
        <p:nvSpPr>
          <p:cNvPr id="3" name="Content Placeholder 2"/>
          <p:cNvSpPr>
            <a:spLocks noGrp="1"/>
          </p:cNvSpPr>
          <p:nvPr>
            <p:ph idx="1"/>
          </p:nvPr>
        </p:nvSpPr>
        <p:spPr/>
        <p:txBody>
          <a:bodyPr>
            <a:normAutofit/>
          </a:bodyPr>
          <a:lstStyle/>
          <a:p>
            <a:r>
              <a:rPr lang="en-US" dirty="0" smtClean="0">
                <a:latin typeface="Cantarell Bold"/>
                <a:cs typeface="Cantarell Bold"/>
              </a:rPr>
              <a:t>Simplify</a:t>
            </a:r>
            <a:endParaRPr lang="en-US" dirty="0">
              <a:latin typeface="Cantarell Bold"/>
              <a:cs typeface="Cantarell Bold"/>
            </a:endParaRPr>
          </a:p>
          <a:p>
            <a:r>
              <a:rPr lang="en-US" dirty="0" smtClean="0">
                <a:latin typeface="Cantarell Bold"/>
                <a:cs typeface="Cantarell Bold"/>
              </a:rPr>
              <a:t>Specialize </a:t>
            </a:r>
            <a:endParaRPr lang="en-US" dirty="0">
              <a:latin typeface="Cantarell Bold"/>
              <a:cs typeface="Cantarell Bold"/>
            </a:endParaRPr>
          </a:p>
          <a:p>
            <a:r>
              <a:rPr lang="en-US" dirty="0" smtClean="0">
                <a:latin typeface="Cantarell Bold"/>
                <a:cs typeface="Cantarell Bold"/>
              </a:rPr>
              <a:t>Integrate</a:t>
            </a:r>
            <a:endParaRPr lang="en-US" dirty="0">
              <a:latin typeface="Cantarell Bold"/>
              <a:cs typeface="Cantarell Bold"/>
            </a:endParaRPr>
          </a:p>
          <a:p>
            <a:r>
              <a:rPr lang="en-US" dirty="0" smtClean="0">
                <a:latin typeface="Cantarell Bold"/>
                <a:cs typeface="Cantarell Bold"/>
              </a:rPr>
              <a:t>Strategic Risk-Based Approach</a:t>
            </a:r>
            <a:endParaRPr lang="en-US" dirty="0">
              <a:latin typeface="Cantarell Bold"/>
              <a:cs typeface="Cantarell Bold"/>
            </a:endParaRPr>
          </a:p>
          <a:p>
            <a:endParaRPr lang="en-US" dirty="0"/>
          </a:p>
        </p:txBody>
      </p:sp>
    </p:spTree>
    <p:extLst>
      <p:ext uri="{BB962C8B-B14F-4D97-AF65-F5344CB8AC3E}">
        <p14:creationId xmlns:p14="http://schemas.microsoft.com/office/powerpoint/2010/main" val="2026140146"/>
      </p:ext>
    </p:extLst>
  </p:cSld>
  <p:clrMapOvr>
    <a:masterClrMapping/>
  </p:clrMapOvr>
  <p:timing>
    <p:tnLst>
      <p:par>
        <p:cTn xmlns:p14="http://schemas.microsoft.com/office/powerpoint/2010/mai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latin typeface="FjallaOne"/>
                <a:cs typeface="FjallaOne"/>
              </a:rPr>
              <a:t>Open </a:t>
            </a:r>
            <a:r>
              <a:rPr lang="en-US" dirty="0">
                <a:latin typeface="FjallaOne"/>
                <a:cs typeface="FjallaOne"/>
              </a:rPr>
              <a:t>Source</a:t>
            </a:r>
            <a:r>
              <a:rPr lang="en-US" dirty="0" smtClean="0">
                <a:latin typeface="FjallaOne"/>
                <a:cs typeface="FjallaOne"/>
              </a:rPr>
              <a:t>: Infrastructure As Code</a:t>
            </a:r>
            <a:endParaRPr lang="en-US" dirty="0">
              <a:latin typeface="FjallaOne"/>
              <a:cs typeface="FjallaOne"/>
            </a:endParaRPr>
          </a:p>
        </p:txBody>
      </p:sp>
      <p:sp>
        <p:nvSpPr>
          <p:cNvPr id="3" name="Content Placeholder 2"/>
          <p:cNvSpPr>
            <a:spLocks noGrp="1"/>
          </p:cNvSpPr>
          <p:nvPr>
            <p:ph idx="1"/>
          </p:nvPr>
        </p:nvSpPr>
        <p:spPr/>
        <p:txBody>
          <a:bodyPr>
            <a:normAutofit lnSpcReduction="10000"/>
          </a:bodyPr>
          <a:lstStyle/>
          <a:p>
            <a:r>
              <a:rPr lang="en-US" dirty="0">
                <a:latin typeface="Cantarell Bold"/>
                <a:cs typeface="Cantarell Bold"/>
              </a:rPr>
              <a:t>Configuration as Code</a:t>
            </a:r>
          </a:p>
          <a:p>
            <a:r>
              <a:rPr lang="en-US" dirty="0" smtClean="0">
                <a:latin typeface="Cantarell Bold"/>
                <a:cs typeface="Cantarell Bold"/>
              </a:rPr>
              <a:t>Docker (</a:t>
            </a:r>
            <a:r>
              <a:rPr lang="en-US" dirty="0" err="1" smtClean="0">
                <a:latin typeface="Cantarell Bold"/>
                <a:cs typeface="Cantarell Bold"/>
              </a:rPr>
              <a:t>Dockerfile</a:t>
            </a:r>
            <a:r>
              <a:rPr lang="en-US" dirty="0" smtClean="0">
                <a:latin typeface="Cantarell Bold"/>
                <a:cs typeface="Cantarell Bold"/>
              </a:rPr>
              <a:t>), Vagrant (</a:t>
            </a:r>
            <a:r>
              <a:rPr lang="en-US" dirty="0" err="1" smtClean="0">
                <a:latin typeface="Cantarell Bold"/>
                <a:cs typeface="Cantarell Bold"/>
              </a:rPr>
              <a:t>Vagrantfile</a:t>
            </a:r>
            <a:r>
              <a:rPr lang="en-US" dirty="0" smtClean="0">
                <a:latin typeface="Cantarell Bold"/>
                <a:cs typeface="Cantarell Bold"/>
              </a:rPr>
              <a:t>)</a:t>
            </a:r>
          </a:p>
          <a:p>
            <a:r>
              <a:rPr lang="en-US" dirty="0" smtClean="0">
                <a:latin typeface="Cantarell Bold"/>
                <a:cs typeface="Cantarell Bold"/>
              </a:rPr>
              <a:t>Puppet (Manifest, Module)</a:t>
            </a:r>
            <a:endParaRPr lang="en-US" dirty="0" smtClean="0">
              <a:latin typeface="Cantarell Bold"/>
              <a:cs typeface="Cantarell Bold"/>
            </a:endParaRPr>
          </a:p>
          <a:p>
            <a:r>
              <a:rPr lang="en-US" dirty="0" smtClean="0">
                <a:latin typeface="Cantarell Bold"/>
                <a:cs typeface="Cantarell Bold"/>
              </a:rPr>
              <a:t>Git (Text-based)</a:t>
            </a:r>
            <a:endParaRPr lang="en-US" dirty="0" smtClean="0">
              <a:latin typeface="Cantarell Bold"/>
              <a:cs typeface="Cantarell Bold"/>
            </a:endParaRPr>
          </a:p>
          <a:p>
            <a:r>
              <a:rPr lang="en-US" dirty="0" smtClean="0">
                <a:latin typeface="Cantarell Bold"/>
                <a:cs typeface="Cantarell Bold"/>
              </a:rPr>
              <a:t>Linux (Open source, single purpose)</a:t>
            </a:r>
          </a:p>
          <a:p>
            <a:r>
              <a:rPr lang="en-US" dirty="0" smtClean="0">
                <a:latin typeface="Cantarell Bold"/>
                <a:cs typeface="Cantarell Bold"/>
              </a:rPr>
              <a:t>Packages or Repositories (Git to install)</a:t>
            </a:r>
            <a:endParaRPr lang="en-US" dirty="0" smtClean="0">
              <a:latin typeface="Cantarell Bold"/>
              <a:cs typeface="Cantarell Bold"/>
            </a:endParaRPr>
          </a:p>
          <a:p>
            <a:r>
              <a:rPr lang="en-US" dirty="0" smtClean="0">
                <a:latin typeface="Cantarell Bold"/>
                <a:cs typeface="Cantarell Bold"/>
              </a:rPr>
              <a:t>Light</a:t>
            </a:r>
            <a:r>
              <a:rPr lang="en-US" dirty="0" smtClean="0">
                <a:latin typeface="Cantarell Bold"/>
                <a:cs typeface="Cantarell Bold"/>
              </a:rPr>
              <a:t>-weight IDE (Vim, Sublime, Atom)</a:t>
            </a:r>
            <a:endParaRPr lang="en-US" dirty="0">
              <a:latin typeface="Cantarell Bold"/>
              <a:cs typeface="Cantarell Bold"/>
            </a:endParaRPr>
          </a:p>
        </p:txBody>
      </p:sp>
    </p:spTree>
    <p:extLst>
      <p:ext uri="{BB962C8B-B14F-4D97-AF65-F5344CB8AC3E}">
        <p14:creationId xmlns:p14="http://schemas.microsoft.com/office/powerpoint/2010/main" val="76082124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8000" dirty="0" smtClean="0">
                <a:latin typeface="FjallaOne"/>
                <a:cs typeface="FjallaOne"/>
              </a:rPr>
              <a:t>Version </a:t>
            </a:r>
            <a:r>
              <a:rPr lang="en-US" sz="8000" dirty="0" smtClean="0">
                <a:latin typeface="FjallaOne"/>
                <a:cs typeface="FjallaOne"/>
              </a:rPr>
              <a:t>Control</a:t>
            </a:r>
            <a:endParaRPr lang="en-US" sz="8000" dirty="0">
              <a:latin typeface="FjallaOne"/>
              <a:cs typeface="FjallaOne"/>
            </a:endParaRPr>
          </a:p>
        </p:txBody>
      </p:sp>
    </p:spTree>
    <p:extLst>
      <p:ext uri="{BB962C8B-B14F-4D97-AF65-F5344CB8AC3E}">
        <p14:creationId xmlns:p14="http://schemas.microsoft.com/office/powerpoint/2010/main" val="95921861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latin typeface="FjallaOne"/>
                <a:cs typeface="FjallaOne"/>
              </a:rPr>
              <a:t>Centralized vs. Distributed Version Control Systems</a:t>
            </a:r>
            <a:endParaRPr lang="en-US" dirty="0">
              <a:latin typeface="FjallaOne"/>
              <a:cs typeface="FjallaOne"/>
            </a:endParaRPr>
          </a:p>
        </p:txBody>
      </p:sp>
      <p:sp>
        <p:nvSpPr>
          <p:cNvPr id="3" name="Content Placeholder 2"/>
          <p:cNvSpPr>
            <a:spLocks noGrp="1"/>
          </p:cNvSpPr>
          <p:nvPr>
            <p:ph idx="1"/>
          </p:nvPr>
        </p:nvSpPr>
        <p:spPr/>
        <p:txBody>
          <a:bodyPr/>
          <a:lstStyle/>
          <a:p>
            <a:r>
              <a:rPr lang="en-US" dirty="0" smtClean="0">
                <a:latin typeface="Cantarell Bold"/>
                <a:cs typeface="Cantarell Bold"/>
              </a:rPr>
              <a:t>Centralized:</a:t>
            </a:r>
          </a:p>
          <a:p>
            <a:pPr lvl="1"/>
            <a:r>
              <a:rPr lang="en-US" dirty="0" smtClean="0">
                <a:latin typeface="Cantarell Bold"/>
                <a:cs typeface="Cantarell Bold"/>
              </a:rPr>
              <a:t>CVS, Subversion, TFS</a:t>
            </a:r>
            <a:r>
              <a:rPr lang="en-US" dirty="0" smtClean="0">
                <a:latin typeface="Cantarell Bold"/>
                <a:cs typeface="Cantarell Bold"/>
              </a:rPr>
              <a:t>,</a:t>
            </a:r>
          </a:p>
          <a:p>
            <a:r>
              <a:rPr lang="en-US" dirty="0" smtClean="0">
                <a:latin typeface="Cantarell Bold"/>
                <a:cs typeface="Cantarell Bold"/>
              </a:rPr>
              <a:t>Distributed:</a:t>
            </a:r>
          </a:p>
          <a:p>
            <a:pPr lvl="1"/>
            <a:r>
              <a:rPr lang="en-US" dirty="0" smtClean="0">
                <a:latin typeface="Cantarell Bold"/>
                <a:cs typeface="Cantarell Bold"/>
              </a:rPr>
              <a:t>Git, Mercurial, Bazaar</a:t>
            </a:r>
            <a:endParaRPr lang="en-US" dirty="0">
              <a:latin typeface="Cantarell Bold"/>
              <a:cs typeface="Cantarell Bold"/>
            </a:endParaRPr>
          </a:p>
        </p:txBody>
      </p:sp>
    </p:spTree>
    <p:extLst>
      <p:ext uri="{BB962C8B-B14F-4D97-AF65-F5344CB8AC3E}">
        <p14:creationId xmlns:p14="http://schemas.microsoft.com/office/powerpoint/2010/main" val="113478619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1"/>
          <p:cNvSpPr>
            <a:spLocks noGrp="1" noChangeArrowheads="1"/>
          </p:cNvSpPr>
          <p:nvPr>
            <p:ph type="title"/>
          </p:nvPr>
        </p:nvSpPr>
        <p:spPr>
          <a:xfrm>
            <a:off x="457200" y="1477889"/>
            <a:ext cx="8229600" cy="1143000"/>
          </a:xfrm>
          <a:ln/>
        </p:spPr>
        <p:txBody>
          <a:bodyPr>
            <a:normAutofit fontScale="90000"/>
          </a:bodyPr>
          <a:lstStyle/>
          <a:p>
            <a:r>
              <a:rPr lang="en-US" dirty="0" smtClean="0"/>
              <a:t/>
            </a:r>
            <a:br>
              <a:rPr lang="en-US" dirty="0" smtClean="0"/>
            </a:br>
            <a:r>
              <a:rPr lang="en-US" dirty="0" smtClean="0">
                <a:latin typeface="Cantarell Bold"/>
                <a:cs typeface="Cantarell Bold"/>
              </a:rPr>
              <a:t>FreeBSD Compromise</a:t>
            </a:r>
            <a:br>
              <a:rPr lang="en-US" dirty="0" smtClean="0">
                <a:latin typeface="Cantarell Bold"/>
                <a:cs typeface="Cantarell Bold"/>
              </a:rPr>
            </a:br>
            <a:r>
              <a:rPr lang="en-US" dirty="0" smtClean="0">
                <a:latin typeface="Cantarell Bold"/>
                <a:cs typeface="Cantarell Bold"/>
              </a:rPr>
              <a:t/>
            </a:r>
            <a:br>
              <a:rPr lang="en-US" dirty="0" smtClean="0">
                <a:latin typeface="Cantarell Bold"/>
                <a:cs typeface="Cantarell Bold"/>
              </a:rPr>
            </a:br>
            <a:r>
              <a:rPr lang="en-US" dirty="0" smtClean="0">
                <a:latin typeface="Cantarell Bold"/>
                <a:cs typeface="Cantarell Bold"/>
              </a:rPr>
              <a:t>vs.</a:t>
            </a:r>
            <a:br>
              <a:rPr lang="en-US" dirty="0" smtClean="0">
                <a:latin typeface="Cantarell Bold"/>
                <a:cs typeface="Cantarell Bold"/>
              </a:rPr>
            </a:br>
            <a:r>
              <a:rPr lang="en-US" dirty="0" smtClean="0">
                <a:latin typeface="Cantarell Bold"/>
                <a:cs typeface="Cantarell Bold"/>
              </a:rPr>
              <a:t/>
            </a:r>
            <a:br>
              <a:rPr lang="en-US" dirty="0" smtClean="0">
                <a:latin typeface="Cantarell Bold"/>
                <a:cs typeface="Cantarell Bold"/>
              </a:rPr>
            </a:br>
            <a:r>
              <a:rPr lang="en-US" dirty="0" smtClean="0">
                <a:latin typeface="Cantarell Bold"/>
                <a:cs typeface="Cantarell Bold"/>
              </a:rPr>
              <a:t> Linux Kernel.org Compromise</a:t>
            </a:r>
            <a:r>
              <a:rPr lang="en-US" dirty="0" smtClean="0"/>
              <a:t/>
            </a:r>
            <a:br>
              <a:rPr lang="en-US" dirty="0" smtClean="0"/>
            </a:br>
            <a:endParaRPr lang="en-US" dirty="0"/>
          </a:p>
        </p:txBody>
      </p:sp>
    </p:spTree>
    <p:extLst>
      <p:ext uri="{BB962C8B-B14F-4D97-AF65-F5344CB8AC3E}">
        <p14:creationId xmlns:p14="http://schemas.microsoft.com/office/powerpoint/2010/main" val="7931260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3-10-20 at 3.25.05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9000" y="0"/>
            <a:ext cx="7344264" cy="6858000"/>
          </a:xfrm>
          <a:prstGeom prst="rect">
            <a:avLst/>
          </a:prstGeom>
        </p:spPr>
      </p:pic>
    </p:spTree>
    <p:extLst>
      <p:ext uri="{BB962C8B-B14F-4D97-AF65-F5344CB8AC3E}">
        <p14:creationId xmlns:p14="http://schemas.microsoft.com/office/powerpoint/2010/main" val="2546334907"/>
      </p:ext>
    </p:extLst>
  </p:cSld>
  <p:clrMapOvr>
    <a:masterClrMapping/>
  </p:clrMapOvr>
  <p:timing>
    <p:tnLst>
      <p:par>
        <p:cTn xmlns:p14="http://schemas.microsoft.com/office/powerpoint/2010/mai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3-10-20 at 3.25.34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9800" y="0"/>
            <a:ext cx="4722489" cy="6858000"/>
          </a:xfrm>
          <a:prstGeom prst="rect">
            <a:avLst/>
          </a:prstGeom>
        </p:spPr>
      </p:pic>
    </p:spTree>
    <p:extLst>
      <p:ext uri="{BB962C8B-B14F-4D97-AF65-F5344CB8AC3E}">
        <p14:creationId xmlns:p14="http://schemas.microsoft.com/office/powerpoint/2010/main" val="1848698735"/>
      </p:ext>
    </p:extLst>
  </p:cSld>
  <p:clrMapOvr>
    <a:masterClrMapping/>
  </p:clrMapOvr>
  <p:timing>
    <p:tnLst>
      <p:par>
        <p:cTn xmlns:p14="http://schemas.microsoft.com/office/powerpoint/2010/mai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3-10-20 at 5.38.24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51100" y="0"/>
            <a:ext cx="4219237" cy="6858000"/>
          </a:xfrm>
          <a:prstGeom prst="rect">
            <a:avLst/>
          </a:prstGeom>
        </p:spPr>
      </p:pic>
    </p:spTree>
    <p:extLst>
      <p:ext uri="{BB962C8B-B14F-4D97-AF65-F5344CB8AC3E}">
        <p14:creationId xmlns:p14="http://schemas.microsoft.com/office/powerpoint/2010/main" val="2190316708"/>
      </p:ext>
    </p:extLst>
  </p:cSld>
  <p:clrMapOvr>
    <a:masterClrMapping/>
  </p:clrMapOvr>
  <p:timing>
    <p:tnLst>
      <p:par>
        <p:cTn xmlns:p14="http://schemas.microsoft.com/office/powerpoint/2010/mai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FjallaOne"/>
                <a:cs typeface="FjallaOne"/>
              </a:rPr>
              <a:t>Git vs. </a:t>
            </a:r>
            <a:r>
              <a:rPr lang="en-US" dirty="0" err="1" smtClean="0">
                <a:latin typeface="FjallaOne"/>
                <a:cs typeface="FjallaOne"/>
              </a:rPr>
              <a:t>GitHub</a:t>
            </a:r>
            <a:endParaRPr lang="en-US" dirty="0">
              <a:latin typeface="FjallaOne"/>
              <a:cs typeface="FjallaOne"/>
            </a:endParaRPr>
          </a:p>
        </p:txBody>
      </p:sp>
      <p:sp>
        <p:nvSpPr>
          <p:cNvPr id="3" name="Content Placeholder 2"/>
          <p:cNvSpPr>
            <a:spLocks noGrp="1"/>
          </p:cNvSpPr>
          <p:nvPr>
            <p:ph idx="1"/>
          </p:nvPr>
        </p:nvSpPr>
        <p:spPr/>
        <p:txBody>
          <a:bodyPr/>
          <a:lstStyle/>
          <a:p>
            <a:endParaRPr lang="en-US" dirty="0" smtClean="0"/>
          </a:p>
          <a:p>
            <a:r>
              <a:rPr lang="en-US" dirty="0" smtClean="0">
                <a:latin typeface="Cantarell Bold"/>
                <a:cs typeface="Cantarell Bold"/>
                <a:hlinkClick r:id="rId2"/>
              </a:rPr>
              <a:t>https</a:t>
            </a:r>
            <a:r>
              <a:rPr lang="en-US" dirty="0">
                <a:latin typeface="Cantarell Bold"/>
                <a:cs typeface="Cantarell Bold"/>
                <a:hlinkClick r:id="rId2"/>
              </a:rPr>
              <a:t>://training.github.com/kit/downloads/github-git-cheat-</a:t>
            </a:r>
            <a:r>
              <a:rPr lang="en-US" dirty="0" smtClean="0">
                <a:latin typeface="Cantarell Bold"/>
                <a:cs typeface="Cantarell Bold"/>
                <a:hlinkClick r:id="rId2"/>
              </a:rPr>
              <a:t>sheet.pdf</a:t>
            </a:r>
            <a:endParaRPr lang="en-US" dirty="0" smtClean="0">
              <a:latin typeface="Cantarell Bold"/>
              <a:cs typeface="Cantarell Bold"/>
            </a:endParaRPr>
          </a:p>
          <a:p>
            <a:r>
              <a:rPr lang="en-US" dirty="0">
                <a:latin typeface="Cantarell Bold"/>
                <a:cs typeface="Cantarell Bold"/>
                <a:hlinkClick r:id="rId3"/>
              </a:rPr>
              <a:t>https://github.com/</a:t>
            </a:r>
            <a:r>
              <a:rPr lang="en-US" dirty="0" smtClean="0">
                <a:latin typeface="Cantarell Bold"/>
                <a:cs typeface="Cantarell Bold"/>
                <a:hlinkClick r:id="rId3"/>
              </a:rPr>
              <a:t>WhiteHouse</a:t>
            </a:r>
            <a:endParaRPr lang="en-US" dirty="0" smtClean="0">
              <a:latin typeface="Cantarell Bold"/>
              <a:cs typeface="Cantarell Bold"/>
            </a:endParaRPr>
          </a:p>
          <a:p>
            <a:r>
              <a:rPr lang="en-US" dirty="0" smtClean="0">
                <a:latin typeface="Cantarell Bold"/>
                <a:cs typeface="Cantarell Bold"/>
              </a:rPr>
              <a:t>Government </a:t>
            </a:r>
            <a:r>
              <a:rPr lang="en-US" dirty="0" err="1" smtClean="0">
                <a:latin typeface="Cantarell Bold"/>
                <a:cs typeface="Cantarell Bold"/>
              </a:rPr>
              <a:t>GitHub</a:t>
            </a:r>
            <a:r>
              <a:rPr lang="en-US" dirty="0">
                <a:latin typeface="Cantarell Bold"/>
                <a:cs typeface="Cantarell Bold"/>
              </a:rPr>
              <a:t>: </a:t>
            </a:r>
            <a:r>
              <a:rPr lang="en-US" dirty="0">
                <a:latin typeface="Cantarell Bold"/>
                <a:cs typeface="Cantarell Bold"/>
                <a:hlinkClick r:id="rId4"/>
              </a:rPr>
              <a:t>https://government.github.com</a:t>
            </a:r>
            <a:r>
              <a:rPr lang="en-US" dirty="0" smtClean="0">
                <a:latin typeface="Cantarell Bold"/>
                <a:cs typeface="Cantarell Bold"/>
                <a:hlinkClick r:id="rId4"/>
              </a:rPr>
              <a:t>/</a:t>
            </a:r>
            <a:endParaRPr lang="en-US" dirty="0" smtClean="0">
              <a:latin typeface="Cantarell Bold"/>
              <a:cs typeface="Cantarell Bold"/>
            </a:endParaRPr>
          </a:p>
          <a:p>
            <a:r>
              <a:rPr lang="en-US" dirty="0" smtClean="0">
                <a:latin typeface="Cantarell Bold"/>
                <a:cs typeface="Cantarell Bold"/>
              </a:rPr>
              <a:t>Non-code uses</a:t>
            </a:r>
            <a:endParaRPr lang="en-US" dirty="0">
              <a:latin typeface="Cantarell Bold"/>
              <a:cs typeface="Cantarell Bold"/>
            </a:endParaRPr>
          </a:p>
          <a:p>
            <a:endParaRPr lang="en-US" dirty="0"/>
          </a:p>
        </p:txBody>
      </p:sp>
    </p:spTree>
    <p:extLst>
      <p:ext uri="{BB962C8B-B14F-4D97-AF65-F5344CB8AC3E}">
        <p14:creationId xmlns:p14="http://schemas.microsoft.com/office/powerpoint/2010/main" val="285773734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FjallaOne"/>
                <a:cs typeface="FjallaOne"/>
              </a:rPr>
              <a:t>Git Conventions and Jargon</a:t>
            </a:r>
            <a:endParaRPr lang="en-US" dirty="0">
              <a:latin typeface="FjallaOne"/>
              <a:cs typeface="FjallaOne"/>
            </a:endParaRPr>
          </a:p>
        </p:txBody>
      </p:sp>
      <p:sp>
        <p:nvSpPr>
          <p:cNvPr id="3" name="Content Placeholder 2"/>
          <p:cNvSpPr>
            <a:spLocks noGrp="1"/>
          </p:cNvSpPr>
          <p:nvPr>
            <p:ph idx="1"/>
          </p:nvPr>
        </p:nvSpPr>
        <p:spPr/>
        <p:txBody>
          <a:bodyPr/>
          <a:lstStyle/>
          <a:p>
            <a:pPr marL="857250" lvl="1" indent="-457200"/>
            <a:r>
              <a:rPr lang="en-US" dirty="0" smtClean="0">
                <a:latin typeface="Cantarell Bold"/>
                <a:cs typeface="Cantarell Bold"/>
              </a:rPr>
              <a:t>“</a:t>
            </a:r>
            <a:r>
              <a:rPr lang="en-US" dirty="0" smtClean="0">
                <a:latin typeface="Cantarell Bold"/>
                <a:cs typeface="Cantarell Bold"/>
              </a:rPr>
              <a:t>Pull Request</a:t>
            </a:r>
            <a:r>
              <a:rPr lang="en-US" dirty="0" smtClean="0">
                <a:latin typeface="Cantarell Bold"/>
                <a:cs typeface="Cantarell Bold"/>
              </a:rPr>
              <a:t>”</a:t>
            </a:r>
          </a:p>
          <a:p>
            <a:pPr marL="857250" lvl="1" indent="-457200"/>
            <a:r>
              <a:rPr lang="en-US" dirty="0" smtClean="0">
                <a:latin typeface="Cantarell Bold"/>
                <a:cs typeface="Cantarell Bold"/>
              </a:rPr>
              <a:t>“</a:t>
            </a:r>
            <a:r>
              <a:rPr lang="en-US" dirty="0" smtClean="0">
                <a:latin typeface="Cantarell Bold"/>
                <a:cs typeface="Cantarell Bold"/>
              </a:rPr>
              <a:t>Fork</a:t>
            </a:r>
            <a:r>
              <a:rPr lang="en-US" dirty="0" smtClean="0">
                <a:latin typeface="Cantarell Bold"/>
                <a:cs typeface="Cantarell Bold"/>
              </a:rPr>
              <a:t>”</a:t>
            </a:r>
          </a:p>
          <a:p>
            <a:pPr marL="857250" lvl="1" indent="-457200"/>
            <a:r>
              <a:rPr lang="en-US" dirty="0" smtClean="0">
                <a:latin typeface="Cantarell Bold"/>
                <a:cs typeface="Cantarell Bold"/>
              </a:rPr>
              <a:t>”</a:t>
            </a:r>
            <a:r>
              <a:rPr lang="en-US" dirty="0" smtClean="0">
                <a:latin typeface="Cantarell Bold"/>
                <a:cs typeface="Cantarell Bold"/>
              </a:rPr>
              <a:t>Clone</a:t>
            </a:r>
            <a:r>
              <a:rPr lang="en-US" dirty="0" smtClean="0">
                <a:latin typeface="Cantarell Bold"/>
                <a:cs typeface="Cantarell Bold"/>
              </a:rPr>
              <a:t>”</a:t>
            </a:r>
          </a:p>
          <a:p>
            <a:pPr marL="857250" lvl="1" indent="-457200"/>
            <a:r>
              <a:rPr lang="en-US" dirty="0" smtClean="0">
                <a:latin typeface="Cantarell Bold"/>
                <a:cs typeface="Cantarell Bold"/>
              </a:rPr>
              <a:t>“Commit”</a:t>
            </a:r>
          </a:p>
          <a:p>
            <a:pPr lvl="1"/>
            <a:r>
              <a:rPr lang="en-US" dirty="0" smtClean="0">
                <a:latin typeface="Cantarell Bold"/>
                <a:cs typeface="Cantarell Bold"/>
              </a:rPr>
              <a:t>“Push”</a:t>
            </a:r>
          </a:p>
          <a:p>
            <a:pPr lvl="1"/>
            <a:r>
              <a:rPr lang="en-US" dirty="0" smtClean="0">
                <a:latin typeface="Cantarell Bold"/>
                <a:cs typeface="Cantarell Bold"/>
              </a:rPr>
              <a:t>“Repo”</a:t>
            </a:r>
            <a:endParaRPr lang="en-US" dirty="0">
              <a:latin typeface="Cantarell Bold"/>
              <a:cs typeface="Cantarell Bold"/>
            </a:endParaRPr>
          </a:p>
        </p:txBody>
      </p:sp>
    </p:spTree>
    <p:extLst>
      <p:ext uri="{BB962C8B-B14F-4D97-AF65-F5344CB8AC3E}">
        <p14:creationId xmlns:p14="http://schemas.microsoft.com/office/powerpoint/2010/main" val="56213208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latin typeface="FjallaOne"/>
                <a:cs typeface="FjallaOne"/>
              </a:rPr>
              <a:t>Code </a:t>
            </a:r>
            <a:r>
              <a:rPr lang="en-US" dirty="0" smtClean="0">
                <a:latin typeface="FjallaOne"/>
                <a:cs typeface="FjallaOne"/>
              </a:rPr>
              <a:t>Review</a:t>
            </a:r>
            <a:r>
              <a:rPr lang="en-US" dirty="0">
                <a:latin typeface="FjallaOne"/>
                <a:cs typeface="FjallaOne"/>
              </a:rPr>
              <a:t/>
            </a:r>
            <a:br>
              <a:rPr lang="en-US" dirty="0">
                <a:latin typeface="FjallaOne"/>
                <a:cs typeface="FjallaOne"/>
              </a:rPr>
            </a:br>
            <a:endParaRPr lang="en-US" dirty="0">
              <a:latin typeface="FjallaOne"/>
              <a:cs typeface="FjallaOne"/>
            </a:endParaRPr>
          </a:p>
        </p:txBody>
      </p:sp>
      <p:sp>
        <p:nvSpPr>
          <p:cNvPr id="3" name="Content Placeholder 2"/>
          <p:cNvSpPr>
            <a:spLocks noGrp="1"/>
          </p:cNvSpPr>
          <p:nvPr>
            <p:ph idx="1"/>
          </p:nvPr>
        </p:nvSpPr>
        <p:spPr/>
        <p:txBody>
          <a:bodyPr/>
          <a:lstStyle/>
          <a:p>
            <a:r>
              <a:rPr lang="en-US" dirty="0" smtClean="0">
                <a:latin typeface="Cantarell Bold"/>
                <a:cs typeface="Cantarell Bold"/>
              </a:rPr>
              <a:t>Trigger </a:t>
            </a:r>
            <a:r>
              <a:rPr lang="en-US" dirty="0" smtClean="0">
                <a:latin typeface="Cantarell Bold"/>
                <a:cs typeface="Cantarell Bold"/>
              </a:rPr>
              <a:t>code review on </a:t>
            </a:r>
            <a:r>
              <a:rPr lang="en-US" dirty="0" smtClean="0">
                <a:latin typeface="Cantarell Bold"/>
                <a:cs typeface="Cantarell Bold"/>
              </a:rPr>
              <a:t>check in custom or add third-party extension</a:t>
            </a:r>
            <a:endParaRPr lang="en-US" dirty="0" smtClean="0">
              <a:latin typeface="Cantarell Bold"/>
              <a:cs typeface="Cantarell Bold"/>
            </a:endParaRPr>
          </a:p>
          <a:p>
            <a:r>
              <a:rPr lang="en-US" dirty="0" smtClean="0">
                <a:latin typeface="Cantarell Bold"/>
                <a:cs typeface="Cantarell Bold"/>
              </a:rPr>
              <a:t>-Many eyes</a:t>
            </a:r>
          </a:p>
          <a:p>
            <a:r>
              <a:rPr lang="en-US" dirty="0" smtClean="0">
                <a:latin typeface="Cantarell Bold"/>
                <a:cs typeface="Cantarell Bold"/>
              </a:rPr>
              <a:t>-Know what's out there</a:t>
            </a:r>
          </a:p>
          <a:p>
            <a:r>
              <a:rPr lang="en-US" dirty="0" err="1" smtClean="0">
                <a:latin typeface="Cantarell Bold"/>
                <a:cs typeface="Cantarell Bold"/>
              </a:rPr>
              <a:t>Dev</a:t>
            </a:r>
            <a:r>
              <a:rPr lang="en-US" dirty="0" smtClean="0">
                <a:latin typeface="Cantarell Bold"/>
                <a:cs typeface="Cantarell Bold"/>
              </a:rPr>
              <a:t> </a:t>
            </a:r>
            <a:r>
              <a:rPr lang="en-US" dirty="0" smtClean="0">
                <a:latin typeface="Cantarell Bold"/>
                <a:cs typeface="Cantarell Bold"/>
              </a:rPr>
              <a:t>on duty</a:t>
            </a:r>
            <a:endParaRPr lang="en-US" dirty="0">
              <a:latin typeface="Cantarell Bold"/>
              <a:cs typeface="Cantarell Bold"/>
            </a:endParaRPr>
          </a:p>
        </p:txBody>
      </p:sp>
    </p:spTree>
    <p:extLst>
      <p:ext uri="{BB962C8B-B14F-4D97-AF65-F5344CB8AC3E}">
        <p14:creationId xmlns:p14="http://schemas.microsoft.com/office/powerpoint/2010/main" val="154881288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14472</TotalTime>
  <Words>4657</Words>
  <Application>Microsoft Macintosh PowerPoint</Application>
  <PresentationFormat>On-screen Show (4:3)</PresentationFormat>
  <Paragraphs>787</Paragraphs>
  <Slides>162</Slides>
  <Notes>19</Notes>
  <HiddenSlides>0</HiddenSlides>
  <MMClips>0</MMClips>
  <ScaleCrop>false</ScaleCrop>
  <HeadingPairs>
    <vt:vector size="4" baseType="variant">
      <vt:variant>
        <vt:lpstr>Theme</vt:lpstr>
      </vt:variant>
      <vt:variant>
        <vt:i4>1</vt:i4>
      </vt:variant>
      <vt:variant>
        <vt:lpstr>Slide Titles</vt:lpstr>
      </vt:variant>
      <vt:variant>
        <vt:i4>162</vt:i4>
      </vt:variant>
    </vt:vector>
  </HeadingPairs>
  <TitlesOfParts>
    <vt:vector size="163" baseType="lpstr">
      <vt:lpstr>Office Theme</vt:lpstr>
      <vt:lpstr>GovOps Web Security</vt:lpstr>
      <vt:lpstr>Agenda</vt:lpstr>
      <vt:lpstr>Government IT Security</vt:lpstr>
      <vt:lpstr>Security Controls:  FISMA Standard, SP-53 Rev 4</vt:lpstr>
      <vt:lpstr>SP800-53 Rev 4  Security Controls: 18 Families</vt:lpstr>
      <vt:lpstr>SP800-53 Rev 4  Security Controls: 18 Families (cont.)</vt:lpstr>
      <vt:lpstr>SP800-53 Rev 4  Privacy Controls: 8 Families (FEA)</vt:lpstr>
      <vt:lpstr>New Focus</vt:lpstr>
      <vt:lpstr>New Focus</vt:lpstr>
      <vt:lpstr>Anatomy of a Control</vt:lpstr>
      <vt:lpstr>Anatomy of a Control</vt:lpstr>
      <vt:lpstr>Anatomy of a Control</vt:lpstr>
      <vt:lpstr>Anatomy of a Control</vt:lpstr>
      <vt:lpstr>Anatomy of a Control</vt:lpstr>
      <vt:lpstr>SANS Top 20</vt:lpstr>
      <vt:lpstr>SANS Top 20 (cont)</vt:lpstr>
      <vt:lpstr>SANS Top 20 </vt:lpstr>
      <vt:lpstr>State of Required Security Controls</vt:lpstr>
      <vt:lpstr>Information Systems Continuous Monitoring (ISCM)</vt:lpstr>
      <vt:lpstr>Conventional</vt:lpstr>
      <vt:lpstr>Advanced  Persistent Threat</vt:lpstr>
      <vt:lpstr>Continuous Asset Evaluation, Situational Awareness, and Risk Scoring (CAESARS) </vt:lpstr>
      <vt:lpstr>CAESARS Subsystems</vt:lpstr>
      <vt:lpstr>PowerPoint Presentation</vt:lpstr>
      <vt:lpstr>CAESARS</vt:lpstr>
      <vt:lpstr>Security Capability</vt:lpstr>
      <vt:lpstr>PowerPoint Presentation</vt:lpstr>
      <vt:lpstr>Cybersecurity Framework</vt:lpstr>
      <vt:lpstr>PowerPoint Presentation</vt:lpstr>
      <vt:lpstr>Cybersecurity Framework</vt:lpstr>
      <vt:lpstr>Cybersecurity Framework</vt:lpstr>
      <vt:lpstr>Cybersecurity Framework</vt:lpstr>
      <vt:lpstr>Cybersecurity Framework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Risk Management Framework</vt:lpstr>
      <vt:lpstr>PowerPoint Presentation</vt:lpstr>
      <vt:lpstr>PowerPoint Presentation</vt:lpstr>
      <vt:lpstr>PowerPoint Presentation</vt:lpstr>
      <vt:lpstr>DevOps Revolution</vt:lpstr>
      <vt:lpstr>PowerPoint Presentation</vt:lpstr>
      <vt:lpstr>PowerPoint Presentation</vt:lpstr>
      <vt:lpstr>John Willis: 3 Threads: Agile Infrastructure</vt:lpstr>
      <vt:lpstr>John Willis: 3 Threads: Velocity</vt:lpstr>
      <vt:lpstr>John Willis: 3 Threads: Lean Startup</vt:lpstr>
      <vt:lpstr>Gene Kim</vt:lpstr>
      <vt:lpstr>Gene Kim</vt:lpstr>
      <vt:lpstr>Gene Kim</vt:lpstr>
      <vt:lpstr>Continuous Improvement</vt:lpstr>
      <vt:lpstr>Continuous Delivery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DevOps Revolution </vt:lpstr>
      <vt:lpstr>DevOps Agile Continuum </vt:lpstr>
      <vt:lpstr>DevOps Security: Potential  Benefits</vt:lpstr>
      <vt:lpstr>DevOps Tools</vt:lpstr>
      <vt:lpstr>Open Source</vt:lpstr>
      <vt:lpstr>Open Source</vt:lpstr>
      <vt:lpstr>Honorary” Open Source/DevOps Community Members </vt:lpstr>
      <vt:lpstr>DevOps Open Source </vt:lpstr>
      <vt:lpstr>Open Source Adoption</vt:lpstr>
      <vt:lpstr>Government Open Source</vt:lpstr>
      <vt:lpstr>Federal Government</vt:lpstr>
      <vt:lpstr>Open Source</vt:lpstr>
      <vt:lpstr>PowerPoint Presentation</vt:lpstr>
      <vt:lpstr>PowerPoint Presentation</vt:lpstr>
      <vt:lpstr>Open Source: Infrastructure As Code</vt:lpstr>
      <vt:lpstr>Version Control</vt:lpstr>
      <vt:lpstr>Centralized vs. Distributed Version Control Systems</vt:lpstr>
      <vt:lpstr> FreeBSD Compromise  vs.   Linux Kernel.org Compromise </vt:lpstr>
      <vt:lpstr>PowerPoint Presentation</vt:lpstr>
      <vt:lpstr>PowerPoint Presentation</vt:lpstr>
      <vt:lpstr>PowerPoint Presentation</vt:lpstr>
      <vt:lpstr>Git vs. GitHub</vt:lpstr>
      <vt:lpstr>Git Conventions and Jargon</vt:lpstr>
      <vt:lpstr>Code Review </vt:lpstr>
      <vt:lpstr>Configuration Management</vt:lpstr>
      <vt:lpstr>Configuration Management </vt:lpstr>
      <vt:lpstr>Configuration Management</vt:lpstr>
      <vt:lpstr>Configuration Management Roots</vt:lpstr>
      <vt:lpstr>Configuration Management </vt:lpstr>
      <vt:lpstr>PowerPoint Presentation</vt:lpstr>
      <vt:lpstr>Puppet</vt:lpstr>
      <vt:lpstr>Puppet</vt:lpstr>
      <vt:lpstr>Ansible</vt:lpstr>
      <vt:lpstr>Virtualization</vt:lpstr>
      <vt:lpstr>Virtualization </vt:lpstr>
      <vt:lpstr>Virtualization: Kernel-level  </vt:lpstr>
      <vt:lpstr>DevOps-Friendly Virtualization </vt:lpstr>
      <vt:lpstr>Containers</vt:lpstr>
      <vt:lpstr>Containers</vt:lpstr>
      <vt:lpstr>Cgroup Subsystems in Red Hat Enterprise Linux </vt:lpstr>
      <vt:lpstr>Infrastructure as Code</vt:lpstr>
      <vt:lpstr>Software Defined Defined Infrastructure</vt:lpstr>
      <vt:lpstr>Vagrant</vt:lpstr>
      <vt:lpstr>Vagrant Fundamentals: Vagrantfile</vt:lpstr>
      <vt:lpstr>Vagrant Fundamentals: Vagrant Commands</vt:lpstr>
      <vt:lpstr>PowerPoint Presentation</vt:lpstr>
      <vt:lpstr>Docker Fundamentals: Dockerfile</vt:lpstr>
      <vt:lpstr>Docker Fundamentals: Commands</vt:lpstr>
      <vt:lpstr>PowerPoint Presentation</vt:lpstr>
      <vt:lpstr>Docker Fundamentals: DockerHub</vt:lpstr>
      <vt:lpstr>PowerPoint Presentation</vt:lpstr>
      <vt:lpstr>PowerPoint Presentation</vt:lpstr>
      <vt:lpstr>PowerPoint Presentation</vt:lpstr>
      <vt:lpstr>Container Security</vt:lpstr>
      <vt:lpstr>Microservices </vt:lpstr>
      <vt:lpstr>Microservices Application</vt:lpstr>
      <vt:lpstr>Minimal Stack</vt:lpstr>
      <vt:lpstr>Disposable Infrastructure</vt:lpstr>
      <vt:lpstr>Orchestration </vt:lpstr>
      <vt:lpstr>Orchestration Authoring </vt:lpstr>
      <vt:lpstr>PowerPoint Presentation</vt:lpstr>
      <vt:lpstr>Continuous Integration</vt:lpstr>
      <vt:lpstr>Pipeline </vt:lpstr>
      <vt:lpstr>Continuous Integration</vt:lpstr>
      <vt:lpstr>Pipeline</vt:lpstr>
      <vt:lpstr>Monitoring</vt:lpstr>
      <vt:lpstr>Monitoring</vt:lpstr>
      <vt:lpstr>Monitoring</vt:lpstr>
      <vt:lpstr>Monitoring</vt:lpstr>
      <vt:lpstr>Prometheus</vt:lpstr>
      <vt:lpstr>Communication</vt:lpstr>
      <vt:lpstr>DevOps Communications</vt:lpstr>
      <vt:lpstr>Communications</vt:lpstr>
      <vt:lpstr>Cloud</vt:lpstr>
      <vt:lpstr>Cloud Computing</vt:lpstr>
      <vt:lpstr>FedRAMP</vt:lpstr>
      <vt:lpstr>Cloud</vt:lpstr>
      <vt:lpstr>Summary &amp; Future</vt:lpstr>
      <vt:lpstr>SANS Top 20: DevOps </vt:lpstr>
      <vt:lpstr>SANS Top 20: DevOps (cont). </vt:lpstr>
      <vt:lpstr>SANS Top 20 (cont)</vt:lpstr>
      <vt:lpstr>SANS Top 20 (cont)</vt:lpstr>
      <vt:lpstr>PowerPoint Presentation</vt:lpstr>
      <vt:lpstr>PowerPoint Presentation</vt:lpstr>
      <vt:lpstr>PowerPoint Presentation</vt:lpstr>
      <vt:lpstr>Windows Container Service</vt:lpstr>
      <vt:lpstr>PowerPoint Presentation</vt:lpstr>
    </vt:vector>
  </TitlesOfParts>
  <Company>jbs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Mike Nescot</dc:creator>
  <cp:lastModifiedBy>Mike Nescot</cp:lastModifiedBy>
  <cp:revision>106</cp:revision>
  <dcterms:created xsi:type="dcterms:W3CDTF">2015-08-30T18:04:13Z</dcterms:created>
  <dcterms:modified xsi:type="dcterms:W3CDTF">2015-09-22T05:16:04Z</dcterms:modified>
</cp:coreProperties>
</file>